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4"/>
  </p:notesMasterIdLst>
  <p:handoutMasterIdLst>
    <p:handoutMasterId r:id="rId85"/>
  </p:handoutMasterIdLst>
  <p:sldIdLst>
    <p:sldId id="256" r:id="rId2"/>
    <p:sldId id="289" r:id="rId3"/>
    <p:sldId id="312" r:id="rId4"/>
    <p:sldId id="328" r:id="rId5"/>
    <p:sldId id="276" r:id="rId6"/>
    <p:sldId id="317" r:id="rId7"/>
    <p:sldId id="280" r:id="rId8"/>
    <p:sldId id="281" r:id="rId9"/>
    <p:sldId id="282" r:id="rId10"/>
    <p:sldId id="287" r:id="rId11"/>
    <p:sldId id="283" r:id="rId12"/>
    <p:sldId id="290" r:id="rId13"/>
    <p:sldId id="291" r:id="rId14"/>
    <p:sldId id="292" r:id="rId15"/>
    <p:sldId id="329" r:id="rId16"/>
    <p:sldId id="354" r:id="rId17"/>
    <p:sldId id="293" r:id="rId18"/>
    <p:sldId id="294" r:id="rId19"/>
    <p:sldId id="295" r:id="rId20"/>
    <p:sldId id="296" r:id="rId21"/>
    <p:sldId id="357" r:id="rId22"/>
    <p:sldId id="358" r:id="rId23"/>
    <p:sldId id="297" r:id="rId24"/>
    <p:sldId id="307" r:id="rId25"/>
    <p:sldId id="298" r:id="rId26"/>
    <p:sldId id="322" r:id="rId27"/>
    <p:sldId id="332" r:id="rId28"/>
    <p:sldId id="337" r:id="rId29"/>
    <p:sldId id="340" r:id="rId30"/>
    <p:sldId id="339" r:id="rId31"/>
    <p:sldId id="341" r:id="rId32"/>
    <p:sldId id="344" r:id="rId33"/>
    <p:sldId id="343" r:id="rId34"/>
    <p:sldId id="342" r:id="rId35"/>
    <p:sldId id="299" r:id="rId36"/>
    <p:sldId id="330" r:id="rId37"/>
    <p:sldId id="284" r:id="rId38"/>
    <p:sldId id="285" r:id="rId39"/>
    <p:sldId id="286" r:id="rId40"/>
    <p:sldId id="301" r:id="rId41"/>
    <p:sldId id="302" r:id="rId42"/>
    <p:sldId id="320" r:id="rId43"/>
    <p:sldId id="324" r:id="rId44"/>
    <p:sldId id="355" r:id="rId45"/>
    <p:sldId id="356" r:id="rId46"/>
    <p:sldId id="313" r:id="rId47"/>
    <p:sldId id="335" r:id="rId48"/>
    <p:sldId id="314" r:id="rId49"/>
    <p:sldId id="311" r:id="rId50"/>
    <p:sldId id="316" r:id="rId51"/>
    <p:sldId id="315" r:id="rId52"/>
    <p:sldId id="310" r:id="rId53"/>
    <p:sldId id="336" r:id="rId54"/>
    <p:sldId id="333" r:id="rId55"/>
    <p:sldId id="288" r:id="rId56"/>
    <p:sldId id="309" r:id="rId57"/>
    <p:sldId id="338" r:id="rId58"/>
    <p:sldId id="318" r:id="rId59"/>
    <p:sldId id="319" r:id="rId60"/>
    <p:sldId id="303" r:id="rId61"/>
    <p:sldId id="325" r:id="rId62"/>
    <p:sldId id="267" r:id="rId63"/>
    <p:sldId id="258" r:id="rId64"/>
    <p:sldId id="262" r:id="rId65"/>
    <p:sldId id="265" r:id="rId66"/>
    <p:sldId id="278" r:id="rId67"/>
    <p:sldId id="304" r:id="rId68"/>
    <p:sldId id="326" r:id="rId69"/>
    <p:sldId id="327" r:id="rId70"/>
    <p:sldId id="263" r:id="rId71"/>
    <p:sldId id="279" r:id="rId72"/>
    <p:sldId id="323" r:id="rId73"/>
    <p:sldId id="321" r:id="rId74"/>
    <p:sldId id="353" r:id="rId75"/>
    <p:sldId id="331" r:id="rId76"/>
    <p:sldId id="351" r:id="rId77"/>
    <p:sldId id="352" r:id="rId78"/>
    <p:sldId id="305" r:id="rId79"/>
    <p:sldId id="349" r:id="rId80"/>
    <p:sldId id="306" r:id="rId81"/>
    <p:sldId id="264" r:id="rId82"/>
    <p:sldId id="334" r:id="rId83"/>
  </p:sldIdLst>
  <p:sldSz cx="9144000" cy="6858000" type="screen4x3"/>
  <p:notesSz cx="7099300" cy="10234613"/>
  <p:defaultTextStyle>
    <a:defPPr>
      <a:defRPr lang="en-GB"/>
    </a:defPPr>
    <a:lvl1pPr algn="l" defTabSz="449263" rtl="0" fontAlgn="base">
      <a:lnSpc>
        <a:spcPct val="81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1pPr>
    <a:lvl2pPr marL="457200" algn="l" defTabSz="449263" rtl="0" fontAlgn="base">
      <a:lnSpc>
        <a:spcPct val="81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2pPr>
    <a:lvl3pPr marL="914400" algn="l" defTabSz="449263" rtl="0" fontAlgn="base">
      <a:lnSpc>
        <a:spcPct val="81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3pPr>
    <a:lvl4pPr marL="1371600" algn="l" defTabSz="449263" rtl="0" fontAlgn="base">
      <a:lnSpc>
        <a:spcPct val="81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4pPr>
    <a:lvl5pPr marL="1828800" algn="l" defTabSz="449263" rtl="0" fontAlgn="base">
      <a:lnSpc>
        <a:spcPct val="81000"/>
      </a:lnSpc>
      <a:spcBef>
        <a:spcPct val="0"/>
      </a:spcBef>
      <a:spcAft>
        <a:spcPct val="0"/>
      </a:spcAft>
      <a:buClr>
        <a:srgbClr val="000000"/>
      </a:buClr>
      <a:buSzPct val="100000"/>
      <a:buFont typeface="Arial"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77356" autoAdjust="0"/>
  </p:normalViewPr>
  <p:slideViewPr>
    <p:cSldViewPr>
      <p:cViewPr varScale="1">
        <p:scale>
          <a:sx n="90" d="100"/>
          <a:sy n="90" d="100"/>
        </p:scale>
        <p:origin x="2268" y="66"/>
      </p:cViewPr>
      <p:guideLst>
        <p:guide orient="horz" pos="2160"/>
        <p:guide pos="2880"/>
      </p:guideLst>
    </p:cSldViewPr>
  </p:slideViewPr>
  <p:outlineViewPr>
    <p:cViewPr varScale="1">
      <p:scale>
        <a:sx n="170" d="200"/>
        <a:sy n="170" d="200"/>
      </p:scale>
      <p:origin x="684" y="0"/>
    </p:cViewPr>
  </p:outlineViewPr>
  <p:notesTextViewPr>
    <p:cViewPr>
      <p:scale>
        <a:sx n="100" d="100"/>
        <a:sy n="100" d="100"/>
      </p:scale>
      <p:origin x="0" y="0"/>
    </p:cViewPr>
  </p:notesTextViewPr>
  <p:sorterViewPr>
    <p:cViewPr>
      <p:scale>
        <a:sx n="100" d="100"/>
        <a:sy n="100" d="100"/>
      </p:scale>
      <p:origin x="0" y="1200"/>
    </p:cViewPr>
  </p:sorterViewPr>
  <p:notesViewPr>
    <p:cSldViewPr>
      <p:cViewPr varScale="1">
        <p:scale>
          <a:sx n="62" d="100"/>
          <a:sy n="62" d="100"/>
        </p:scale>
        <p:origin x="-335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72116418-2EF9-4A23-9E8E-572FA9780C0C}" type="datetimeFigureOut">
              <a:rPr lang="de-DE"/>
              <a:pPr>
                <a:defRPr/>
              </a:pPr>
              <a:t>22.10.2014</a:t>
            </a:fld>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F53E9A35-77CC-4250-850D-1C29AF5D5EF0}" type="slidenum">
              <a:rPr lang="de-DE"/>
              <a:pPr>
                <a:defRPr/>
              </a:pPr>
              <a:t>‹Nr.›</a:t>
            </a:fld>
            <a:endParaRPr lang="de-DE"/>
          </a:p>
        </p:txBody>
      </p:sp>
    </p:spTree>
    <p:extLst>
      <p:ext uri="{BB962C8B-B14F-4D97-AF65-F5344CB8AC3E}">
        <p14:creationId xmlns:p14="http://schemas.microsoft.com/office/powerpoint/2010/main" val="3225330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a:defRPr/>
            </a:pPr>
            <a:endParaRPr lang="de-DE"/>
          </a:p>
        </p:txBody>
      </p:sp>
      <p:sp>
        <p:nvSpPr>
          <p:cNvPr id="3074" name="AutoShape 2"/>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a:defRPr/>
            </a:pPr>
            <a:endParaRPr lang="de-DE"/>
          </a:p>
        </p:txBody>
      </p:sp>
      <p:sp>
        <p:nvSpPr>
          <p:cNvPr id="3075" name="AutoShape 3"/>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a:defRPr/>
            </a:pPr>
            <a:endParaRPr lang="de-DE"/>
          </a:p>
        </p:txBody>
      </p:sp>
      <p:sp>
        <p:nvSpPr>
          <p:cNvPr id="3076" name="AutoShape 4"/>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a:defRPr/>
            </a:pPr>
            <a:endParaRPr lang="de-DE"/>
          </a:p>
        </p:txBody>
      </p:sp>
      <p:sp>
        <p:nvSpPr>
          <p:cNvPr id="3077" name="Text Box 5"/>
          <p:cNvSpPr txBox="1">
            <a:spLocks noChangeArrowheads="1"/>
          </p:cNvSpPr>
          <p:nvPr/>
        </p:nvSpPr>
        <p:spPr bwMode="auto">
          <a:xfrm>
            <a:off x="0" y="0"/>
            <a:ext cx="3071813" cy="506413"/>
          </a:xfrm>
          <a:prstGeom prst="rect">
            <a:avLst/>
          </a:prstGeom>
          <a:noFill/>
          <a:ln w="9525">
            <a:noFill/>
            <a:round/>
            <a:headEnd/>
            <a:tailEnd/>
          </a:ln>
          <a:effectLst/>
        </p:spPr>
        <p:txBody>
          <a:bodyPr wrap="none" anchor="ctr"/>
          <a:lstStyle/>
          <a:p>
            <a:pPr>
              <a:defRPr/>
            </a:pPr>
            <a:endParaRPr lang="de-DE"/>
          </a:p>
        </p:txBody>
      </p:sp>
      <p:sp>
        <p:nvSpPr>
          <p:cNvPr id="3078" name="Text Box 6"/>
          <p:cNvSpPr txBox="1">
            <a:spLocks noChangeArrowheads="1"/>
          </p:cNvSpPr>
          <p:nvPr/>
        </p:nvSpPr>
        <p:spPr bwMode="auto">
          <a:xfrm>
            <a:off x="4021138" y="0"/>
            <a:ext cx="3071812" cy="506413"/>
          </a:xfrm>
          <a:prstGeom prst="rect">
            <a:avLst/>
          </a:prstGeom>
          <a:noFill/>
          <a:ln w="9525">
            <a:noFill/>
            <a:round/>
            <a:headEnd/>
            <a:tailEnd/>
          </a:ln>
          <a:effectLst/>
        </p:spPr>
        <p:txBody>
          <a:bodyPr wrap="none" anchor="ctr"/>
          <a:lstStyle/>
          <a:p>
            <a:pPr>
              <a:defRPr/>
            </a:pPr>
            <a:endParaRPr lang="de-DE"/>
          </a:p>
        </p:txBody>
      </p:sp>
      <p:sp>
        <p:nvSpPr>
          <p:cNvPr id="24584" name="Rectangle 7"/>
          <p:cNvSpPr>
            <a:spLocks noGrp="1" noRot="1" noChangeAspect="1" noChangeArrowheads="1"/>
          </p:cNvSpPr>
          <p:nvPr>
            <p:ph type="sldImg"/>
          </p:nvPr>
        </p:nvSpPr>
        <p:spPr bwMode="auto">
          <a:xfrm>
            <a:off x="992188" y="768350"/>
            <a:ext cx="5108575" cy="3830638"/>
          </a:xfrm>
          <a:prstGeom prst="rect">
            <a:avLst/>
          </a:prstGeom>
          <a:noFill/>
          <a:ln w="9525">
            <a:noFill/>
            <a:round/>
            <a:headEnd/>
            <a:tailEnd/>
          </a:ln>
        </p:spPr>
      </p:sp>
      <p:sp>
        <p:nvSpPr>
          <p:cNvPr id="3080" name="Rectangle 8"/>
          <p:cNvSpPr>
            <a:spLocks noGrp="1" noChangeArrowheads="1"/>
          </p:cNvSpPr>
          <p:nvPr>
            <p:ph type="body"/>
          </p:nvPr>
        </p:nvSpPr>
        <p:spPr bwMode="auto">
          <a:xfrm>
            <a:off x="709613" y="4860925"/>
            <a:ext cx="5673725" cy="45989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de-DE" noProof="0" smtClean="0"/>
          </a:p>
        </p:txBody>
      </p:sp>
      <p:sp>
        <p:nvSpPr>
          <p:cNvPr id="3081" name="Text Box 9"/>
          <p:cNvSpPr txBox="1">
            <a:spLocks noChangeArrowheads="1"/>
          </p:cNvSpPr>
          <p:nvPr/>
        </p:nvSpPr>
        <p:spPr bwMode="auto">
          <a:xfrm>
            <a:off x="0" y="9721850"/>
            <a:ext cx="3071813" cy="506413"/>
          </a:xfrm>
          <a:prstGeom prst="rect">
            <a:avLst/>
          </a:prstGeom>
          <a:noFill/>
          <a:ln w="9525">
            <a:noFill/>
            <a:round/>
            <a:headEnd/>
            <a:tailEnd/>
          </a:ln>
          <a:effectLst/>
        </p:spPr>
        <p:txBody>
          <a:bodyPr wrap="none" anchor="ctr"/>
          <a:lstStyle/>
          <a:p>
            <a:pPr>
              <a:defRPr/>
            </a:pPr>
            <a:endParaRPr lang="de-DE"/>
          </a:p>
        </p:txBody>
      </p:sp>
      <p:sp>
        <p:nvSpPr>
          <p:cNvPr id="3082" name="Rectangle 10"/>
          <p:cNvSpPr>
            <a:spLocks noGrp="1" noChangeArrowheads="1"/>
          </p:cNvSpPr>
          <p:nvPr>
            <p:ph type="sldNum"/>
          </p:nvPr>
        </p:nvSpPr>
        <p:spPr bwMode="auto">
          <a:xfrm>
            <a:off x="4021138" y="9721850"/>
            <a:ext cx="3070225" cy="5048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buFont typeface="Wingdings" charset="2"/>
              <a:buNone/>
              <a:tabLst>
                <a:tab pos="723900" algn="l"/>
                <a:tab pos="1447800" algn="l"/>
                <a:tab pos="2171700" algn="l"/>
                <a:tab pos="2895600" algn="l"/>
              </a:tabLst>
              <a:defRPr sz="1200">
                <a:solidFill>
                  <a:srgbClr val="000000"/>
                </a:solidFill>
                <a:latin typeface="Times New Roman" charset="0"/>
                <a:ea typeface="Lucida Sans Unicode" charset="0"/>
                <a:cs typeface="Lucida Sans Unicode" charset="0"/>
              </a:defRPr>
            </a:lvl1pPr>
          </a:lstStyle>
          <a:p>
            <a:pPr>
              <a:defRPr/>
            </a:pPr>
            <a:fld id="{0D35D8BD-67B5-48F1-8B52-1626E683D03D}" type="slidenum">
              <a:rPr lang="en-GB"/>
              <a:pPr>
                <a:defRPr/>
              </a:pPr>
              <a:t>‹Nr.›</a:t>
            </a:fld>
            <a:endParaRPr lang="en-GB"/>
          </a:p>
        </p:txBody>
      </p:sp>
    </p:spTree>
    <p:extLst>
      <p:ext uri="{BB962C8B-B14F-4D97-AF65-F5344CB8AC3E}">
        <p14:creationId xmlns:p14="http://schemas.microsoft.com/office/powerpoint/2010/main" val="201236029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0"/>
          <p:cNvSpPr>
            <a:spLocks noGrp="1" noChangeArrowheads="1"/>
          </p:cNvSpPr>
          <p:nvPr>
            <p:ph type="sldNum" sz="quarter"/>
          </p:nvPr>
        </p:nvSpPr>
        <p:spPr>
          <a:noFill/>
        </p:spPr>
        <p:txBody>
          <a:bodyPr/>
          <a:lstStyle/>
          <a:p>
            <a:fld id="{9BA5CCF9-73B2-4907-9F81-68E1B9DC9D8C}" type="slidenum">
              <a:rPr lang="en-GB" smtClean="0"/>
              <a:pPr/>
              <a:t>1</a:t>
            </a:fld>
            <a:endParaRPr lang="en-GB" smtClean="0"/>
          </a:p>
        </p:txBody>
      </p:sp>
      <p:sp>
        <p:nvSpPr>
          <p:cNvPr id="25603" name="Text Box 1"/>
          <p:cNvSpPr txBox="1">
            <a:spLocks noChangeArrowheads="1"/>
          </p:cNvSpPr>
          <p:nvPr/>
        </p:nvSpPr>
        <p:spPr bwMode="auto">
          <a:xfrm>
            <a:off x="4021138" y="9721850"/>
            <a:ext cx="3071812" cy="506413"/>
          </a:xfrm>
          <a:prstGeom prst="rect">
            <a:avLst/>
          </a:prstGeom>
          <a:noFill/>
          <a:ln w="9525">
            <a:noFill/>
            <a:round/>
            <a:headEnd/>
            <a:tailEnd/>
          </a:ln>
        </p:spPr>
        <p:txBody>
          <a:bodyPr lIns="90000" tIns="46800" rIns="90000" bIns="46800" anchor="b"/>
          <a:lstStyle/>
          <a:p>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4A25127-AD0C-459F-A97F-B32D79B37CE2}" type="slidenum">
              <a:rPr lang="en-GB" sz="1200">
                <a:solidFill>
                  <a:srgbClr val="000000"/>
                </a:solidFill>
                <a:latin typeface="Times New Roman" charset="0"/>
                <a:ea typeface="Lucida Sans Unicode" charset="0"/>
                <a:cs typeface="Lucida Sans Unicode" charset="0"/>
              </a:rPr>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GB" sz="1200">
              <a:solidFill>
                <a:srgbClr val="000000"/>
              </a:solidFill>
              <a:latin typeface="Times New Roman" charset="0"/>
              <a:ea typeface="Lucida Sans Unicode" charset="0"/>
              <a:cs typeface="Lucida Sans Unicode" charset="0"/>
            </a:endParaRPr>
          </a:p>
        </p:txBody>
      </p:sp>
      <p:sp>
        <p:nvSpPr>
          <p:cNvPr id="25604" name="Text Box 2"/>
          <p:cNvSpPr txBox="1">
            <a:spLocks noChangeArrowheads="1"/>
          </p:cNvSpPr>
          <p:nvPr/>
        </p:nvSpPr>
        <p:spPr bwMode="auto">
          <a:xfrm>
            <a:off x="992188" y="768350"/>
            <a:ext cx="5114925" cy="3836988"/>
          </a:xfrm>
          <a:prstGeom prst="rect">
            <a:avLst/>
          </a:prstGeom>
          <a:solidFill>
            <a:srgbClr val="FFFFFF"/>
          </a:solidFill>
          <a:ln w="9360">
            <a:solidFill>
              <a:srgbClr val="000000"/>
            </a:solidFill>
            <a:miter lim="800000"/>
            <a:headEnd/>
            <a:tailEnd/>
          </a:ln>
        </p:spPr>
        <p:txBody>
          <a:bodyPr wrap="none" anchor="ctr"/>
          <a:lstStyle/>
          <a:p>
            <a:endParaRPr lang="de-DE">
              <a:ea typeface="Lucida Sans Unicode" charset="0"/>
              <a:cs typeface="Lucida Sans Unicode" charset="0"/>
            </a:endParaRPr>
          </a:p>
        </p:txBody>
      </p:sp>
      <p:sp>
        <p:nvSpPr>
          <p:cNvPr id="25605" name="Rectangle 3"/>
          <p:cNvSpPr>
            <a:spLocks noGrp="1" noChangeArrowheads="1"/>
          </p:cNvSpPr>
          <p:nvPr>
            <p:ph type="body"/>
          </p:nvPr>
        </p:nvSpPr>
        <p:spPr>
          <a:xfrm>
            <a:off x="709613" y="4860925"/>
            <a:ext cx="5675312" cy="4600575"/>
          </a:xfrm>
          <a:noFill/>
          <a:ln/>
        </p:spPr>
        <p:txBody>
          <a:bodyPr wrap="none" anchor="ctr"/>
          <a:lstStyle/>
          <a:p>
            <a:pPr eaLnBrk="1" hangingPunct="1">
              <a:lnSpc>
                <a:spcPct val="81000"/>
              </a:lnSpc>
              <a:spcBef>
                <a:spcPct val="0"/>
              </a:spcBef>
              <a:buFont typeface="Arial" charset="0"/>
              <a:buNone/>
            </a:pPr>
            <a:endParaRPr lang="de-DE" sz="1000" dirty="0" smtClean="0">
              <a:solidFill>
                <a:srgbClr val="FFFFFF"/>
              </a:solidFill>
              <a:latin typeface="Arial" charset="0"/>
              <a:ea typeface="Lucida Sans Unicode" charset="0"/>
              <a:cs typeface="Lucida Sans Unicode" charset="0"/>
            </a:endParaRPr>
          </a:p>
        </p:txBody>
      </p:sp>
    </p:spTree>
    <p:extLst>
      <p:ext uri="{BB962C8B-B14F-4D97-AF65-F5344CB8AC3E}">
        <p14:creationId xmlns:p14="http://schemas.microsoft.com/office/powerpoint/2010/main" val="25774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p:sp>
      <p:sp>
        <p:nvSpPr>
          <p:cNvPr id="47107" name="Notizenplatzhalter 2"/>
          <p:cNvSpPr>
            <a:spLocks noGrp="1"/>
          </p:cNvSpPr>
          <p:nvPr>
            <p:ph type="body" idx="1"/>
          </p:nvPr>
        </p:nvSpPr>
        <p:spPr>
          <a:noFill/>
          <a:ln/>
        </p:spPr>
        <p:txBody>
          <a:bodyPr/>
          <a:lstStyle/>
          <a:p>
            <a:pPr>
              <a:buFontTx/>
              <a:buChar char="-"/>
            </a:pPr>
            <a:r>
              <a:rPr lang="de-DE" sz="1000" smtClean="0"/>
              <a:t> Verschiedene Speicherflaschen mit unterschiedlichen vorgemischten Gasen</a:t>
            </a:r>
          </a:p>
          <a:p>
            <a:pPr>
              <a:buFontTx/>
              <a:buChar char="-"/>
            </a:pPr>
            <a:r>
              <a:rPr lang="de-DE" sz="1000" smtClean="0"/>
              <a:t> Am Mischpult wird eine Feinabstimmung vorgenommen und die Vormischung analysiert</a:t>
            </a:r>
          </a:p>
        </p:txBody>
      </p:sp>
      <p:sp>
        <p:nvSpPr>
          <p:cNvPr id="47108" name="Foliennummernplatzhalter 3"/>
          <p:cNvSpPr>
            <a:spLocks noGrp="1"/>
          </p:cNvSpPr>
          <p:nvPr>
            <p:ph type="sldNum" sz="quarter"/>
          </p:nvPr>
        </p:nvSpPr>
        <p:spPr>
          <a:noFill/>
        </p:spPr>
        <p:txBody>
          <a:bodyPr/>
          <a:lstStyle/>
          <a:p>
            <a:fld id="{86CC7C82-B270-474F-8B8F-E23474ECC663}" type="slidenum">
              <a:rPr lang="en-GB" smtClean="0"/>
              <a:pPr/>
              <a:t>65</a:t>
            </a:fld>
            <a:endParaRPr lang="en-GB" smtClean="0"/>
          </a:p>
        </p:txBody>
      </p:sp>
    </p:spTree>
    <p:extLst>
      <p:ext uri="{BB962C8B-B14F-4D97-AF65-F5344CB8AC3E}">
        <p14:creationId xmlns:p14="http://schemas.microsoft.com/office/powerpoint/2010/main" val="20284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p:sp>
      <p:sp>
        <p:nvSpPr>
          <p:cNvPr id="36867" name="Notizenplatzhalter 2"/>
          <p:cNvSpPr>
            <a:spLocks noGrp="1"/>
          </p:cNvSpPr>
          <p:nvPr>
            <p:ph type="body" idx="1"/>
          </p:nvPr>
        </p:nvSpPr>
        <p:spPr>
          <a:noFill/>
          <a:ln/>
        </p:spPr>
        <p:txBody>
          <a:bodyPr/>
          <a:lstStyle/>
          <a:p>
            <a:pPr>
              <a:buFontTx/>
              <a:buChar char="-"/>
            </a:pPr>
            <a:r>
              <a:rPr lang="de-DE" sz="1000" dirty="0" smtClean="0"/>
              <a:t> Pneumatischer </a:t>
            </a:r>
            <a:r>
              <a:rPr lang="de-DE" sz="1000" dirty="0" err="1" smtClean="0"/>
              <a:t>Booster</a:t>
            </a:r>
            <a:endParaRPr lang="de-DE" sz="1000" dirty="0" smtClean="0"/>
          </a:p>
          <a:p>
            <a:pPr>
              <a:buFontTx/>
              <a:buChar char="-"/>
            </a:pPr>
            <a:r>
              <a:rPr lang="de-DE" sz="1000" dirty="0" smtClean="0"/>
              <a:t> Speicherflaschen-Anschluss (Saugseite)</a:t>
            </a:r>
          </a:p>
          <a:p>
            <a:pPr>
              <a:buFontTx/>
              <a:buChar char="-"/>
            </a:pPr>
            <a:r>
              <a:rPr lang="de-DE" sz="1000" dirty="0" smtClean="0"/>
              <a:t> Zielflaschen-Anschluss (Druckseite)</a:t>
            </a:r>
          </a:p>
          <a:p>
            <a:pPr>
              <a:buFontTx/>
              <a:buChar char="-"/>
            </a:pPr>
            <a:r>
              <a:rPr lang="de-DE" sz="1000" dirty="0" smtClean="0"/>
              <a:t> Arbeitsanschluss / Antriebsflasche für die Kompression (Antriebsdruck)</a:t>
            </a:r>
          </a:p>
          <a:p>
            <a:pPr>
              <a:buFontTx/>
              <a:buChar char="-"/>
            </a:pPr>
            <a:r>
              <a:rPr lang="de-DE" sz="1000" dirty="0" smtClean="0"/>
              <a:t>Pervers hoher Verbrauch!</a:t>
            </a:r>
          </a:p>
        </p:txBody>
      </p:sp>
      <p:sp>
        <p:nvSpPr>
          <p:cNvPr id="36868" name="Foliennummernplatzhalter 3"/>
          <p:cNvSpPr>
            <a:spLocks noGrp="1"/>
          </p:cNvSpPr>
          <p:nvPr>
            <p:ph type="sldNum" sz="quarter"/>
          </p:nvPr>
        </p:nvSpPr>
        <p:spPr>
          <a:noFill/>
        </p:spPr>
        <p:txBody>
          <a:bodyPr/>
          <a:lstStyle/>
          <a:p>
            <a:fld id="{703283FB-5C68-4B37-B922-899386E5E91A}" type="slidenum">
              <a:rPr lang="en-GB" smtClean="0"/>
              <a:pPr/>
              <a:t>66</a:t>
            </a:fld>
            <a:endParaRPr lang="en-GB" smtClean="0"/>
          </a:p>
        </p:txBody>
      </p:sp>
    </p:spTree>
    <p:extLst>
      <p:ext uri="{BB962C8B-B14F-4D97-AF65-F5344CB8AC3E}">
        <p14:creationId xmlns:p14="http://schemas.microsoft.com/office/powerpoint/2010/main" val="50236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DE-OX</a:t>
            </a:r>
            <a:r>
              <a:rPr lang="de-DE" baseline="0" dirty="0" smtClean="0"/>
              <a:t> Sub HE =&gt; über den Gesamten Bereich, aber der ist nicht spezifiziert!</a:t>
            </a:r>
          </a:p>
        </p:txBody>
      </p:sp>
      <p:sp>
        <p:nvSpPr>
          <p:cNvPr id="4" name="Foliennummernplatzhalter 3"/>
          <p:cNvSpPr>
            <a:spLocks noGrp="1"/>
          </p:cNvSpPr>
          <p:nvPr>
            <p:ph type="sldNum" idx="10"/>
          </p:nvPr>
        </p:nvSpPr>
        <p:spPr/>
        <p:txBody>
          <a:bodyPr/>
          <a:lstStyle/>
          <a:p>
            <a:pPr>
              <a:defRPr/>
            </a:pPr>
            <a:fld id="{0D35D8BD-67B5-48F1-8B52-1626E683D03D}" type="slidenum">
              <a:rPr lang="en-GB" smtClean="0"/>
              <a:pPr>
                <a:defRPr/>
              </a:pPr>
              <a:t>69</a:t>
            </a:fld>
            <a:endParaRPr lang="en-GB"/>
          </a:p>
        </p:txBody>
      </p:sp>
    </p:spTree>
    <p:extLst>
      <p:ext uri="{BB962C8B-B14F-4D97-AF65-F5344CB8AC3E}">
        <p14:creationId xmlns:p14="http://schemas.microsoft.com/office/powerpoint/2010/main" val="396381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p:sp>
      <p:sp>
        <p:nvSpPr>
          <p:cNvPr id="41987" name="Notizenplatzhalter 2"/>
          <p:cNvSpPr>
            <a:spLocks noGrp="1"/>
          </p:cNvSpPr>
          <p:nvPr>
            <p:ph type="body" idx="1"/>
          </p:nvPr>
        </p:nvSpPr>
        <p:spPr>
          <a:noFill/>
          <a:ln/>
        </p:spPr>
        <p:txBody>
          <a:bodyPr/>
          <a:lstStyle/>
          <a:p>
            <a:r>
              <a:rPr lang="de-DE" sz="1000" dirty="0" smtClean="0"/>
              <a:t>- Folie in Anlehnung an </a:t>
            </a:r>
            <a:r>
              <a:rPr lang="de-DE" sz="1000" dirty="0" smtClean="0">
                <a:solidFill>
                  <a:schemeClr val="tx1"/>
                </a:solidFill>
              </a:rPr>
              <a:t>Folie aus VDST Lehrfoliensatz 2010 – Kompressor 2</a:t>
            </a:r>
          </a:p>
        </p:txBody>
      </p:sp>
      <p:sp>
        <p:nvSpPr>
          <p:cNvPr id="41988" name="Foliennummernplatzhalter 3"/>
          <p:cNvSpPr>
            <a:spLocks noGrp="1"/>
          </p:cNvSpPr>
          <p:nvPr>
            <p:ph type="sldNum" sz="quarter"/>
          </p:nvPr>
        </p:nvSpPr>
        <p:spPr>
          <a:noFill/>
        </p:spPr>
        <p:txBody>
          <a:bodyPr/>
          <a:lstStyle/>
          <a:p>
            <a:fld id="{BC2A245C-439D-49C4-9864-C1659199C730}" type="slidenum">
              <a:rPr lang="en-GB" smtClean="0"/>
              <a:pPr/>
              <a:t>70</a:t>
            </a:fld>
            <a:endParaRPr lang="en-GB" smtClean="0"/>
          </a:p>
        </p:txBody>
      </p:sp>
    </p:spTree>
    <p:extLst>
      <p:ext uri="{BB962C8B-B14F-4D97-AF65-F5344CB8AC3E}">
        <p14:creationId xmlns:p14="http://schemas.microsoft.com/office/powerpoint/2010/main" val="3743553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p>
            <a:fld id="{A6984792-F9DC-4DE0-B1D4-DA7FB49445C0}" type="slidenum">
              <a:rPr lang="de-DE" smtClean="0"/>
              <a:pPr/>
              <a:t>71</a:t>
            </a:fld>
            <a:endParaRPr lang="de-DE" smtClean="0"/>
          </a:p>
        </p:txBody>
      </p:sp>
      <p:sp>
        <p:nvSpPr>
          <p:cNvPr id="43011" name="Rectangle 2"/>
          <p:cNvSpPr>
            <a:spLocks noGrp="1" noRot="1" noChangeAspect="1" noChangeArrowheads="1" noTextEdit="1"/>
          </p:cNvSpPr>
          <p:nvPr>
            <p:ph type="sldImg"/>
          </p:nvPr>
        </p:nvSpPr>
        <p:spPr>
          <a:xfrm>
            <a:off x="990600" y="768350"/>
            <a:ext cx="5116513" cy="3836988"/>
          </a:xfrm>
          <a:solidFill>
            <a:srgbClr val="FFFFFF"/>
          </a:solidFill>
        </p:spPr>
      </p:sp>
      <p:sp>
        <p:nvSpPr>
          <p:cNvPr id="43012" name="Rectangle 3"/>
          <p:cNvSpPr>
            <a:spLocks noGrp="1" noChangeArrowheads="1"/>
          </p:cNvSpPr>
          <p:nvPr>
            <p:ph type="body" idx="1"/>
          </p:nvPr>
        </p:nvSpPr>
        <p:spPr>
          <a:xfrm>
            <a:off x="946150" y="4860925"/>
            <a:ext cx="5207000" cy="4605338"/>
          </a:xfrm>
          <a:solidFill>
            <a:srgbClr val="FFFFFF"/>
          </a:solidFill>
          <a:ln>
            <a:solidFill>
              <a:srgbClr val="000000"/>
            </a:solidFill>
          </a:ln>
        </p:spPr>
        <p:txBody>
          <a:bodyPr lIns="98380" tIns="49190" rIns="98380" bIns="49190"/>
          <a:lstStyle/>
          <a:p>
            <a:pPr eaLnBrk="1" hangingPunct="1">
              <a:buFontTx/>
              <a:buChar char="-"/>
            </a:pPr>
            <a:r>
              <a:rPr lang="de-DE" sz="1000" dirty="0" smtClean="0"/>
              <a:t> In Anlehnung an : </a:t>
            </a:r>
            <a:r>
              <a:rPr lang="de-DE" sz="1000" dirty="0" smtClean="0">
                <a:solidFill>
                  <a:schemeClr val="tx1"/>
                </a:solidFill>
              </a:rPr>
              <a:t>Folie VDST Lehrfoliensatz 2010 – Kompressor 1</a:t>
            </a:r>
            <a:endParaRPr lang="de-DE" sz="1000" dirty="0" smtClean="0"/>
          </a:p>
          <a:p>
            <a:pPr eaLnBrk="1" hangingPunct="1">
              <a:buFontTx/>
              <a:buChar char="-"/>
            </a:pPr>
            <a:r>
              <a:rPr lang="de-DE" sz="1000" dirty="0" smtClean="0"/>
              <a:t> Alles richtig gemacht und trotzdem feuchte Luft? Zwei Tropfen Wasser reichen!</a:t>
            </a:r>
          </a:p>
        </p:txBody>
      </p:sp>
    </p:spTree>
    <p:extLst>
      <p:ext uri="{BB962C8B-B14F-4D97-AF65-F5344CB8AC3E}">
        <p14:creationId xmlns:p14="http://schemas.microsoft.com/office/powerpoint/2010/main" val="2884679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Ansprechen: Zeichen</a:t>
            </a:r>
            <a:r>
              <a:rPr lang="de-DE" baseline="0" dirty="0" smtClean="0"/>
              <a:t> für die </a:t>
            </a:r>
            <a:r>
              <a:rPr lang="de-DE" baseline="0" dirty="0" err="1" smtClean="0"/>
              <a:t>Dekostopps</a:t>
            </a:r>
            <a:r>
              <a:rPr lang="de-DE" baseline="0" smtClean="0"/>
              <a:t>!</a:t>
            </a:r>
            <a:endParaRPr lang="de-DE" dirty="0"/>
          </a:p>
        </p:txBody>
      </p:sp>
      <p:sp>
        <p:nvSpPr>
          <p:cNvPr id="4" name="Foliennummernplatzhalter 3"/>
          <p:cNvSpPr>
            <a:spLocks noGrp="1"/>
          </p:cNvSpPr>
          <p:nvPr>
            <p:ph type="sldNum" sz="quarter" idx="10"/>
          </p:nvPr>
        </p:nvSpPr>
        <p:spPr/>
        <p:txBody>
          <a:bodyPr/>
          <a:lstStyle/>
          <a:p>
            <a:fld id="{F85CE934-046B-4058-B701-7C1B2A6FDC90}" type="slidenum">
              <a:rPr lang="de-DE" smtClean="0"/>
              <a:pPr/>
              <a:t>74</a:t>
            </a:fld>
            <a:endParaRPr lang="de-DE"/>
          </a:p>
        </p:txBody>
      </p:sp>
    </p:spTree>
    <p:extLst>
      <p:ext uri="{BB962C8B-B14F-4D97-AF65-F5344CB8AC3E}">
        <p14:creationId xmlns:p14="http://schemas.microsoft.com/office/powerpoint/2010/main" val="367699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p:sp>
      <p:sp>
        <p:nvSpPr>
          <p:cNvPr id="45059" name="Notizenplatzhalter 2"/>
          <p:cNvSpPr>
            <a:spLocks noGrp="1"/>
          </p:cNvSpPr>
          <p:nvPr>
            <p:ph type="body" idx="1"/>
          </p:nvPr>
        </p:nvSpPr>
        <p:spPr>
          <a:noFill/>
          <a:ln/>
        </p:spPr>
        <p:txBody>
          <a:bodyPr/>
          <a:lstStyle/>
          <a:p>
            <a:endParaRPr lang="de-DE" smtClean="0"/>
          </a:p>
        </p:txBody>
      </p:sp>
      <p:sp>
        <p:nvSpPr>
          <p:cNvPr id="45060" name="Foliennummernplatzhalter 3"/>
          <p:cNvSpPr>
            <a:spLocks noGrp="1"/>
          </p:cNvSpPr>
          <p:nvPr>
            <p:ph type="sldNum" sz="quarter"/>
          </p:nvPr>
        </p:nvSpPr>
        <p:spPr>
          <a:noFill/>
        </p:spPr>
        <p:txBody>
          <a:bodyPr/>
          <a:lstStyle/>
          <a:p>
            <a:fld id="{FD0666C6-1397-4BFA-8CDD-E4CCF66AC688}" type="slidenum">
              <a:rPr lang="en-GB" smtClean="0"/>
              <a:pPr/>
              <a:t>81</a:t>
            </a:fld>
            <a:endParaRPr lang="en-GB" smtClean="0"/>
          </a:p>
        </p:txBody>
      </p:sp>
    </p:spTree>
    <p:extLst>
      <p:ext uri="{BB962C8B-B14F-4D97-AF65-F5344CB8AC3E}">
        <p14:creationId xmlns:p14="http://schemas.microsoft.com/office/powerpoint/2010/main" val="58275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p:sp>
      <p:sp>
        <p:nvSpPr>
          <p:cNvPr id="26627" name="Notizenplatzhalter 2"/>
          <p:cNvSpPr>
            <a:spLocks noGrp="1"/>
          </p:cNvSpPr>
          <p:nvPr>
            <p:ph type="body" idx="1"/>
          </p:nvPr>
        </p:nvSpPr>
        <p:spPr>
          <a:noFill/>
          <a:ln/>
        </p:spPr>
        <p:txBody>
          <a:bodyPr/>
          <a:lstStyle/>
          <a:p>
            <a:r>
              <a:rPr lang="de-DE" sz="1000" smtClean="0"/>
              <a:t>- Gliederung</a:t>
            </a:r>
          </a:p>
          <a:p>
            <a:r>
              <a:rPr lang="de-DE" sz="1000" smtClean="0"/>
              <a:t>- Einführung und Motivation des Themas</a:t>
            </a:r>
          </a:p>
        </p:txBody>
      </p:sp>
      <p:sp>
        <p:nvSpPr>
          <p:cNvPr id="26628" name="Foliennummernplatzhalter 3"/>
          <p:cNvSpPr>
            <a:spLocks noGrp="1"/>
          </p:cNvSpPr>
          <p:nvPr>
            <p:ph type="sldNum" sz="quarter"/>
          </p:nvPr>
        </p:nvSpPr>
        <p:spPr>
          <a:noFill/>
        </p:spPr>
        <p:txBody>
          <a:bodyPr/>
          <a:lstStyle/>
          <a:p>
            <a:fld id="{E19135D3-F7FC-4665-87E6-B73FDC13093E}" type="slidenum">
              <a:rPr lang="en-GB" smtClean="0"/>
              <a:pPr/>
              <a:t>5</a:t>
            </a:fld>
            <a:endParaRPr lang="en-GB" smtClean="0"/>
          </a:p>
        </p:txBody>
      </p:sp>
    </p:spTree>
    <p:extLst>
      <p:ext uri="{BB962C8B-B14F-4D97-AF65-F5344CB8AC3E}">
        <p14:creationId xmlns:p14="http://schemas.microsoft.com/office/powerpoint/2010/main" val="233203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rgbClr val="000000"/>
                </a:solidFill>
                <a:latin typeface="Times New Roman" charset="0"/>
                <a:ea typeface="+mn-ea"/>
                <a:cs typeface="+mn-cs"/>
              </a:rPr>
              <a:t>Bei Einsatz von CO2 als Gas im Anzug kann es zu einer Reaktion zwischen dem CO2 und dem Hautschweiß kommen (Stichwort Kohlensäure). Das führt zu unangenehmen leichten Verätzungen der Haut und tierischem Jucken. Hat uns Christoph erklärt, hab ich aber auch schon mal gelesen. </a:t>
            </a:r>
            <a:br>
              <a:rPr lang="de-DE" sz="1200" kern="1200" dirty="0" smtClean="0">
                <a:solidFill>
                  <a:srgbClr val="000000"/>
                </a:solidFill>
                <a:latin typeface="Times New Roman" charset="0"/>
                <a:ea typeface="+mn-ea"/>
                <a:cs typeface="+mn-cs"/>
              </a:rPr>
            </a:br>
            <a:endParaRPr lang="de-DE" dirty="0"/>
          </a:p>
        </p:txBody>
      </p:sp>
      <p:sp>
        <p:nvSpPr>
          <p:cNvPr id="4" name="Foliennummernplatzhalter 3"/>
          <p:cNvSpPr>
            <a:spLocks noGrp="1"/>
          </p:cNvSpPr>
          <p:nvPr>
            <p:ph type="sldNum" idx="10"/>
          </p:nvPr>
        </p:nvSpPr>
        <p:spPr/>
        <p:txBody>
          <a:bodyPr/>
          <a:lstStyle/>
          <a:p>
            <a:pPr>
              <a:defRPr/>
            </a:pPr>
            <a:fld id="{0D35D8BD-67B5-48F1-8B52-1626E683D03D}" type="slidenum">
              <a:rPr lang="en-GB" smtClean="0"/>
              <a:pPr>
                <a:defRPr/>
              </a:pPr>
              <a:t>14</a:t>
            </a:fld>
            <a:endParaRPr lang="en-GB"/>
          </a:p>
        </p:txBody>
      </p:sp>
    </p:spTree>
    <p:extLst>
      <p:ext uri="{BB962C8B-B14F-4D97-AF65-F5344CB8AC3E}">
        <p14:creationId xmlns:p14="http://schemas.microsoft.com/office/powerpoint/2010/main" val="371606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idx="10"/>
          </p:nvPr>
        </p:nvSpPr>
        <p:spPr/>
        <p:txBody>
          <a:bodyPr/>
          <a:lstStyle/>
          <a:p>
            <a:pPr>
              <a:defRPr/>
            </a:pPr>
            <a:fld id="{0D35D8BD-67B5-48F1-8B52-1626E683D03D}" type="slidenum">
              <a:rPr lang="en-GB" smtClean="0"/>
              <a:pPr>
                <a:defRPr/>
              </a:pPr>
              <a:t>27</a:t>
            </a:fld>
            <a:endParaRPr lang="en-GB"/>
          </a:p>
        </p:txBody>
      </p:sp>
    </p:spTree>
    <p:extLst>
      <p:ext uri="{BB962C8B-B14F-4D97-AF65-F5344CB8AC3E}">
        <p14:creationId xmlns:p14="http://schemas.microsoft.com/office/powerpoint/2010/main" val="407323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Achtung:</a:t>
            </a:r>
            <a:r>
              <a:rPr lang="de-DE" baseline="0" dirty="0" smtClean="0"/>
              <a:t> Triox nun bis 50m</a:t>
            </a:r>
            <a:endParaRPr lang="de-DE" dirty="0"/>
          </a:p>
        </p:txBody>
      </p:sp>
      <p:sp>
        <p:nvSpPr>
          <p:cNvPr id="4" name="Foliennummernplatzhalter 3"/>
          <p:cNvSpPr>
            <a:spLocks noGrp="1"/>
          </p:cNvSpPr>
          <p:nvPr>
            <p:ph type="sldNum" idx="10"/>
          </p:nvPr>
        </p:nvSpPr>
        <p:spPr/>
        <p:txBody>
          <a:bodyPr/>
          <a:lstStyle/>
          <a:p>
            <a:pPr>
              <a:defRPr/>
            </a:pPr>
            <a:fld id="{0D35D8BD-67B5-48F1-8B52-1626E683D03D}" type="slidenum">
              <a:rPr lang="en-GB" smtClean="0"/>
              <a:pPr>
                <a:defRPr/>
              </a:pPr>
              <a:t>38</a:t>
            </a:fld>
            <a:endParaRPr lang="en-GB"/>
          </a:p>
        </p:txBody>
      </p:sp>
    </p:spTree>
    <p:extLst>
      <p:ext uri="{BB962C8B-B14F-4D97-AF65-F5344CB8AC3E}">
        <p14:creationId xmlns:p14="http://schemas.microsoft.com/office/powerpoint/2010/main" val="53684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Bottomgas</a:t>
            </a:r>
            <a:r>
              <a:rPr lang="de-DE" baseline="0" dirty="0" smtClean="0"/>
              <a:t> / </a:t>
            </a:r>
            <a:r>
              <a:rPr lang="de-DE" baseline="0" dirty="0" err="1" smtClean="0"/>
              <a:t>Dekogas</a:t>
            </a:r>
            <a:endParaRPr lang="de-DE" dirty="0"/>
          </a:p>
        </p:txBody>
      </p:sp>
      <p:sp>
        <p:nvSpPr>
          <p:cNvPr id="4" name="Foliennummernplatzhalter 3"/>
          <p:cNvSpPr>
            <a:spLocks noGrp="1"/>
          </p:cNvSpPr>
          <p:nvPr>
            <p:ph type="sldNum" idx="10"/>
          </p:nvPr>
        </p:nvSpPr>
        <p:spPr/>
        <p:txBody>
          <a:bodyPr/>
          <a:lstStyle/>
          <a:p>
            <a:pPr>
              <a:defRPr/>
            </a:pPr>
            <a:fld id="{0D35D8BD-67B5-48F1-8B52-1626E683D03D}" type="slidenum">
              <a:rPr lang="en-GB" smtClean="0"/>
              <a:pPr>
                <a:defRPr/>
              </a:pPr>
              <a:t>39</a:t>
            </a:fld>
            <a:endParaRPr lang="en-GB"/>
          </a:p>
        </p:txBody>
      </p:sp>
    </p:spTree>
    <p:extLst>
      <p:ext uri="{BB962C8B-B14F-4D97-AF65-F5344CB8AC3E}">
        <p14:creationId xmlns:p14="http://schemas.microsoft.com/office/powerpoint/2010/main" val="243550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p:sp>
      <p:sp>
        <p:nvSpPr>
          <p:cNvPr id="27651" name="Notizenplatzhalter 2"/>
          <p:cNvSpPr>
            <a:spLocks noGrp="1"/>
          </p:cNvSpPr>
          <p:nvPr>
            <p:ph type="body" idx="1"/>
          </p:nvPr>
        </p:nvSpPr>
        <p:spPr>
          <a:noFill/>
          <a:ln/>
        </p:spPr>
        <p:txBody>
          <a:bodyPr/>
          <a:lstStyle/>
          <a:p>
            <a:r>
              <a:rPr lang="de-DE" sz="1000" smtClean="0">
                <a:solidFill>
                  <a:schemeClr val="tx1"/>
                </a:solidFill>
              </a:rPr>
              <a:t>Edelgase bestehen hauptsächlich aus Argon	</a:t>
            </a:r>
          </a:p>
          <a:p>
            <a:endParaRPr lang="de-DE" sz="1000" smtClean="0">
              <a:solidFill>
                <a:schemeClr val="tx1"/>
              </a:solidFill>
            </a:endParaRPr>
          </a:p>
          <a:p>
            <a:r>
              <a:rPr lang="de-DE" sz="1000" smtClean="0">
                <a:solidFill>
                  <a:schemeClr val="tx1"/>
                </a:solidFill>
              </a:rPr>
              <a:t>Bestandteile trockner Luft (http://de.wikipedia.org/wiki/Luft - 24/05/11)</a:t>
            </a:r>
          </a:p>
          <a:p>
            <a:r>
              <a:rPr lang="de-DE" sz="1000" smtClean="0">
                <a:solidFill>
                  <a:schemeClr val="tx1"/>
                </a:solidFill>
              </a:rPr>
              <a:t>N</a:t>
            </a:r>
            <a:r>
              <a:rPr lang="de-DE" sz="1000" baseline="-25000" smtClean="0">
                <a:solidFill>
                  <a:schemeClr val="tx1"/>
                </a:solidFill>
              </a:rPr>
              <a:t>2</a:t>
            </a:r>
            <a:r>
              <a:rPr lang="de-DE" sz="1000" smtClean="0">
                <a:solidFill>
                  <a:schemeClr val="tx1"/>
                </a:solidFill>
              </a:rPr>
              <a:t> 78,084 % </a:t>
            </a:r>
          </a:p>
          <a:p>
            <a:r>
              <a:rPr lang="de-DE" sz="1000" smtClean="0">
                <a:solidFill>
                  <a:schemeClr val="tx1"/>
                </a:solidFill>
              </a:rPr>
              <a:t>O</a:t>
            </a:r>
            <a:r>
              <a:rPr lang="de-DE" sz="1000" baseline="-25000" smtClean="0">
                <a:solidFill>
                  <a:schemeClr val="tx1"/>
                </a:solidFill>
              </a:rPr>
              <a:t>2</a:t>
            </a:r>
            <a:r>
              <a:rPr lang="de-DE" sz="1000" smtClean="0">
                <a:solidFill>
                  <a:schemeClr val="tx1"/>
                </a:solidFill>
              </a:rPr>
              <a:t> 20,942 % </a:t>
            </a:r>
          </a:p>
          <a:p>
            <a:r>
              <a:rPr lang="de-DE" sz="1000" smtClean="0">
                <a:solidFill>
                  <a:schemeClr val="tx1"/>
                </a:solidFill>
              </a:rPr>
              <a:t>Ar 0,934 % </a:t>
            </a:r>
          </a:p>
          <a:p>
            <a:r>
              <a:rPr lang="de-DE" sz="1000" smtClean="0">
                <a:solidFill>
                  <a:schemeClr val="tx1"/>
                </a:solidFill>
              </a:rPr>
              <a:t>Zwischensummen 99,960 %</a:t>
            </a:r>
          </a:p>
        </p:txBody>
      </p:sp>
      <p:sp>
        <p:nvSpPr>
          <p:cNvPr id="27652" name="Foliennummernplatzhalter 3"/>
          <p:cNvSpPr>
            <a:spLocks noGrp="1"/>
          </p:cNvSpPr>
          <p:nvPr>
            <p:ph type="sldNum" sz="quarter"/>
          </p:nvPr>
        </p:nvSpPr>
        <p:spPr>
          <a:noFill/>
        </p:spPr>
        <p:txBody>
          <a:bodyPr/>
          <a:lstStyle/>
          <a:p>
            <a:fld id="{DE256474-B8F7-4471-BA94-0796CB7F299B}" type="slidenum">
              <a:rPr lang="en-GB" smtClean="0"/>
              <a:pPr/>
              <a:t>62</a:t>
            </a:fld>
            <a:endParaRPr lang="en-GB" smtClean="0"/>
          </a:p>
        </p:txBody>
      </p:sp>
    </p:spTree>
    <p:extLst>
      <p:ext uri="{BB962C8B-B14F-4D97-AF65-F5344CB8AC3E}">
        <p14:creationId xmlns:p14="http://schemas.microsoft.com/office/powerpoint/2010/main" val="402427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p:sp>
      <p:sp>
        <p:nvSpPr>
          <p:cNvPr id="28675" name="Notizenplatzhalter 2"/>
          <p:cNvSpPr>
            <a:spLocks noGrp="1"/>
          </p:cNvSpPr>
          <p:nvPr>
            <p:ph type="body" idx="1"/>
          </p:nvPr>
        </p:nvSpPr>
        <p:spPr>
          <a:noFill/>
          <a:ln/>
        </p:spPr>
        <p:txBody>
          <a:bodyPr/>
          <a:lstStyle/>
          <a:p>
            <a:pPr marL="0" lvl="1">
              <a:lnSpc>
                <a:spcPct val="150000"/>
              </a:lnSpc>
            </a:pPr>
            <a:r>
              <a:rPr lang="de-DE" sz="1000" dirty="0" smtClean="0"/>
              <a:t>Weitere Einsatzbedingungen: Kälte, Höhe über n. N., Wiederholungs-TG</a:t>
            </a:r>
          </a:p>
          <a:p>
            <a:pPr marL="0" lvl="1">
              <a:lnSpc>
                <a:spcPct val="150000"/>
              </a:lnSpc>
            </a:pPr>
            <a:endParaRPr lang="de-DE" sz="1000" dirty="0" smtClean="0"/>
          </a:p>
          <a:p>
            <a:pPr marL="0" lvl="1">
              <a:lnSpc>
                <a:spcPct val="150000"/>
              </a:lnSpc>
            </a:pPr>
            <a:r>
              <a:rPr lang="de-DE" sz="1000" dirty="0" smtClean="0"/>
              <a:t>- Bewusst keine Aufzählung von Gravimetrischer- und Membran-Methode, da diese entweder keine oder eine untergeordnete Relevanz bei der Herstellung von Tauchgasen im Bereich Nitrox**/Trimix haben.</a:t>
            </a:r>
          </a:p>
        </p:txBody>
      </p:sp>
      <p:sp>
        <p:nvSpPr>
          <p:cNvPr id="28676" name="Foliennummernplatzhalter 3"/>
          <p:cNvSpPr>
            <a:spLocks noGrp="1"/>
          </p:cNvSpPr>
          <p:nvPr>
            <p:ph type="sldNum" sz="quarter"/>
          </p:nvPr>
        </p:nvSpPr>
        <p:spPr>
          <a:noFill/>
        </p:spPr>
        <p:txBody>
          <a:bodyPr/>
          <a:lstStyle/>
          <a:p>
            <a:fld id="{F83722B8-32AA-4A8F-9B84-EF1438F76379}" type="slidenum">
              <a:rPr lang="en-GB" smtClean="0"/>
              <a:pPr/>
              <a:t>63</a:t>
            </a:fld>
            <a:endParaRPr lang="en-GB" smtClean="0"/>
          </a:p>
        </p:txBody>
      </p:sp>
    </p:spTree>
    <p:extLst>
      <p:ext uri="{BB962C8B-B14F-4D97-AF65-F5344CB8AC3E}">
        <p14:creationId xmlns:p14="http://schemas.microsoft.com/office/powerpoint/2010/main" val="34999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p:sp>
      <p:sp>
        <p:nvSpPr>
          <p:cNvPr id="46083" name="Notizenplatzhalter 2"/>
          <p:cNvSpPr>
            <a:spLocks noGrp="1"/>
          </p:cNvSpPr>
          <p:nvPr>
            <p:ph type="body" idx="1"/>
          </p:nvPr>
        </p:nvSpPr>
        <p:spPr>
          <a:noFill/>
          <a:ln/>
        </p:spPr>
        <p:txBody>
          <a:bodyPr/>
          <a:lstStyle/>
          <a:p>
            <a:pPr eaLnBrk="1" hangingPunct="1">
              <a:lnSpc>
                <a:spcPct val="150000"/>
              </a:lnSpc>
              <a:buFontTx/>
              <a:buChar char="-"/>
            </a:pPr>
            <a:r>
              <a:rPr lang="de-DE" sz="1000" smtClean="0"/>
              <a:t> Vormischung unter Atmosphären-Druck: Kontrolle der Bestandteile</a:t>
            </a:r>
          </a:p>
          <a:p>
            <a:pPr eaLnBrk="1" hangingPunct="1">
              <a:lnSpc>
                <a:spcPct val="150000"/>
              </a:lnSpc>
              <a:buFontTx/>
              <a:buChar char="-"/>
            </a:pPr>
            <a:r>
              <a:rPr lang="de-DE" sz="1000" smtClean="0"/>
              <a:t> Nitrox-Kompressor komprimiert bis zum Zieldruck</a:t>
            </a:r>
          </a:p>
          <a:p>
            <a:pPr eaLnBrk="1" hangingPunct="1">
              <a:lnSpc>
                <a:spcPct val="150000"/>
              </a:lnSpc>
              <a:buFontTx/>
              <a:buChar char="-"/>
            </a:pPr>
            <a:r>
              <a:rPr lang="de-DE" sz="1000" smtClean="0"/>
              <a:t> Gasanalyse des fertigen Gemisches</a:t>
            </a:r>
          </a:p>
          <a:p>
            <a:pPr eaLnBrk="1" hangingPunct="1">
              <a:lnSpc>
                <a:spcPct val="150000"/>
              </a:lnSpc>
              <a:buFontTx/>
              <a:buChar char="-"/>
            </a:pPr>
            <a:r>
              <a:rPr lang="de-DE" sz="1000" smtClean="0"/>
              <a:t> Vorteile:</a:t>
            </a:r>
          </a:p>
          <a:p>
            <a:pPr lvl="1" eaLnBrk="1" hangingPunct="1">
              <a:lnSpc>
                <a:spcPct val="150000"/>
              </a:lnSpc>
              <a:buFontTx/>
              <a:buChar char="-"/>
            </a:pPr>
            <a:r>
              <a:rPr lang="de-DE" sz="1000" smtClean="0"/>
              <a:t>kein reiner Sauerstoff unter Druck</a:t>
            </a:r>
          </a:p>
          <a:p>
            <a:pPr lvl="1" eaLnBrk="1" hangingPunct="1">
              <a:lnSpc>
                <a:spcPct val="150000"/>
              </a:lnSpc>
              <a:buFontTx/>
              <a:buChar char="-"/>
            </a:pPr>
            <a:r>
              <a:rPr lang="de-DE" sz="1000" smtClean="0"/>
              <a:t>genaue Gasgemische durch Voranalyse und Nachanalye</a:t>
            </a:r>
          </a:p>
          <a:p>
            <a:pPr eaLnBrk="1" hangingPunct="1">
              <a:lnSpc>
                <a:spcPct val="150000"/>
              </a:lnSpc>
              <a:buFontTx/>
              <a:buChar char="-"/>
            </a:pPr>
            <a:r>
              <a:rPr lang="de-DE" sz="1000" smtClean="0"/>
              <a:t> Nachteile:</a:t>
            </a:r>
          </a:p>
          <a:p>
            <a:pPr lvl="1" eaLnBrk="1" hangingPunct="1">
              <a:lnSpc>
                <a:spcPct val="150000"/>
              </a:lnSpc>
              <a:buFontTx/>
              <a:buChar char="-"/>
            </a:pPr>
            <a:r>
              <a:rPr lang="de-DE" sz="1000" smtClean="0"/>
              <a:t>teurer und wartungsaufwändiger Nitrox-Kompressor benötigt</a:t>
            </a:r>
          </a:p>
          <a:p>
            <a:endParaRPr lang="de-DE" sz="1000" smtClean="0"/>
          </a:p>
        </p:txBody>
      </p:sp>
      <p:sp>
        <p:nvSpPr>
          <p:cNvPr id="46084" name="Foliennummernplatzhalter 3"/>
          <p:cNvSpPr>
            <a:spLocks noGrp="1"/>
          </p:cNvSpPr>
          <p:nvPr>
            <p:ph type="sldNum" sz="quarter"/>
          </p:nvPr>
        </p:nvSpPr>
        <p:spPr>
          <a:noFill/>
        </p:spPr>
        <p:txBody>
          <a:bodyPr/>
          <a:lstStyle/>
          <a:p>
            <a:fld id="{B7F13AC6-4C0C-4F16-9AE0-432AEAC732D2}" type="slidenum">
              <a:rPr lang="en-GB" smtClean="0"/>
              <a:pPr/>
              <a:t>64</a:t>
            </a:fld>
            <a:endParaRPr lang="en-GB" smtClean="0"/>
          </a:p>
        </p:txBody>
      </p:sp>
    </p:spTree>
    <p:extLst>
      <p:ext uri="{BB962C8B-B14F-4D97-AF65-F5344CB8AC3E}">
        <p14:creationId xmlns:p14="http://schemas.microsoft.com/office/powerpoint/2010/main" val="2360762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pic>
        <p:nvPicPr>
          <p:cNvPr id="4" name="Picture 1" descr="C:\Repos\hstsg_backup\Sonstiges\Vereinslogos\HS_HSTSG_RZ.png"/>
          <p:cNvPicPr>
            <a:picLocks noChangeAspect="1" noChangeArrowheads="1"/>
          </p:cNvPicPr>
          <p:nvPr userDrawn="1"/>
        </p:nvPicPr>
        <p:blipFill>
          <a:blip r:embed="rId2" cstate="print"/>
          <a:srcRect/>
          <a:stretch>
            <a:fillRect/>
          </a:stretch>
        </p:blipFill>
        <p:spPr bwMode="auto">
          <a:xfrm>
            <a:off x="107504" y="72008"/>
            <a:ext cx="1530571" cy="692696"/>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effectLst/>
              </a:defRPr>
            </a:lvl1pPr>
          </a:lstStyle>
          <a:p>
            <a:r>
              <a:rPr lang="de-DE" noProof="0" dirty="0" smtClean="0"/>
              <a:t>Titelmasterformat</a:t>
            </a:r>
            <a:r>
              <a:rPr lang="de-DE" dirty="0" smtClean="0"/>
              <a:t> durch Klicken bearbeiten</a:t>
            </a:r>
            <a:endParaRPr lang="de-DE" dirty="0"/>
          </a:p>
        </p:txBody>
      </p:sp>
      <p:sp>
        <p:nvSpPr>
          <p:cNvPr id="3" name="Inhaltsplatzhalter 2"/>
          <p:cNvSpPr>
            <a:spLocks noGrp="1"/>
          </p:cNvSpPr>
          <p:nvPr>
            <p:ph idx="1"/>
          </p:nvPr>
        </p:nvSpPr>
        <p:spPr>
          <a:xfrm>
            <a:off x="457200" y="1340768"/>
            <a:ext cx="8075240" cy="4783807"/>
          </a:xfrm>
        </p:spPr>
        <p:txBody>
          <a:bodyPr/>
          <a:lstStyle>
            <a:lvl1pPr marL="673200">
              <a:buFont typeface="Arial" charset="0"/>
              <a:buChar char="•"/>
              <a:defRPr/>
            </a:lvl1pPr>
            <a:lvl2pPr marL="936000">
              <a:buFont typeface="Arial" charset="0"/>
              <a:buChar char="•"/>
              <a:defRPr/>
            </a:lvl2pPr>
            <a:lvl3pPr marL="1224000">
              <a:lnSpc>
                <a:spcPct val="120000"/>
              </a:lnSpc>
              <a:spcBef>
                <a:spcPts val="0"/>
              </a:spcBef>
              <a:spcAft>
                <a:spcPts val="0"/>
              </a:spcAft>
              <a:buFont typeface="Arial" charset="0"/>
              <a:buChar char="•"/>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Inhaltsplatzhalter 2"/>
          <p:cNvSpPr>
            <a:spLocks noGrp="1"/>
          </p:cNvSpPr>
          <p:nvPr>
            <p:ph idx="1"/>
          </p:nvPr>
        </p:nvSpPr>
        <p:spPr>
          <a:xfrm>
            <a:off x="457200" y="1340768"/>
            <a:ext cx="8075240" cy="4783807"/>
          </a:xfrm>
        </p:spPr>
        <p:txBody>
          <a:bodyPr/>
          <a:lstStyle>
            <a:lvl1pPr marL="673200">
              <a:buFont typeface="Arial" charset="0"/>
              <a:buChar char="•"/>
              <a:defRPr/>
            </a:lvl1pPr>
            <a:lvl2pPr marL="936000">
              <a:buFont typeface="Arial" charset="0"/>
              <a:buChar char="•"/>
              <a:defRPr/>
            </a:lvl2pPr>
            <a:lvl3pPr marL="1224000">
              <a:lnSpc>
                <a:spcPct val="120000"/>
              </a:lnSpc>
              <a:spcBef>
                <a:spcPts val="0"/>
              </a:spcBef>
              <a:spcAft>
                <a:spcPts val="0"/>
              </a:spcAft>
              <a:buFont typeface="Arial" charset="0"/>
              <a:buChar char="•"/>
              <a:defRPr/>
            </a:lvl3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9" name="Titel 1"/>
          <p:cNvSpPr>
            <a:spLocks noGrp="1"/>
          </p:cNvSpPr>
          <p:nvPr>
            <p:ph type="title"/>
          </p:nvPr>
        </p:nvSpPr>
        <p:spPr>
          <a:xfrm>
            <a:off x="542925" y="157163"/>
            <a:ext cx="6407150" cy="1181100"/>
          </a:xfrm>
        </p:spPr>
        <p:txBody>
          <a:bodyPr/>
          <a:lstStyle>
            <a:lvl1pPr>
              <a:defRPr>
                <a:effectLst/>
              </a:defRPr>
            </a:lvl1pPr>
          </a:lstStyle>
          <a:p>
            <a:r>
              <a:rPr lang="de-DE" noProof="0" dirty="0" smtClean="0"/>
              <a:t>Titelmasterformat</a:t>
            </a:r>
            <a:r>
              <a:rPr lang="de-DE" dirty="0" smtClean="0"/>
              <a:t> durch Klicken bearbeiten</a:t>
            </a:r>
            <a:endParaRPr lang="de-DE"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2"/>
          <p:cNvSpPr>
            <a:spLocks noChangeArrowheads="1"/>
          </p:cNvSpPr>
          <p:nvPr userDrawn="1"/>
        </p:nvSpPr>
        <p:spPr bwMode="auto">
          <a:xfrm rot="16200000">
            <a:off x="4391981" y="2133364"/>
            <a:ext cx="360040" cy="9144000"/>
          </a:xfrm>
          <a:prstGeom prst="rect">
            <a:avLst/>
          </a:prstGeom>
          <a:gradFill flip="none" rotWithShape="1">
            <a:gsLst>
              <a:gs pos="0">
                <a:srgbClr val="FEFEFE"/>
              </a:gs>
              <a:gs pos="47000">
                <a:srgbClr val="00599C"/>
              </a:gs>
            </a:gsLst>
            <a:lin ang="5400000" scaled="1"/>
            <a:tileRect/>
          </a:gradFill>
          <a:ln w="9525">
            <a:noFill/>
            <a:round/>
            <a:headEnd/>
            <a:tailEnd/>
          </a:ln>
          <a:effectLst/>
        </p:spPr>
        <p:txBody>
          <a:bodyPr wrap="none" anchor="ctr"/>
          <a:lstStyle/>
          <a:p>
            <a:pPr>
              <a:defRPr/>
            </a:pPr>
            <a:endParaRPr lang="de-DE"/>
          </a:p>
        </p:txBody>
      </p:sp>
      <p:sp>
        <p:nvSpPr>
          <p:cNvPr id="2050" name="Rectangle 1"/>
          <p:cNvSpPr>
            <a:spLocks noGrp="1" noChangeArrowheads="1"/>
          </p:cNvSpPr>
          <p:nvPr>
            <p:ph type="title"/>
          </p:nvPr>
        </p:nvSpPr>
        <p:spPr bwMode="auto">
          <a:xfrm>
            <a:off x="542925" y="157163"/>
            <a:ext cx="6407150" cy="11811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de-DE" noProof="0" dirty="0" smtClean="0"/>
              <a:t>Klicken</a:t>
            </a:r>
            <a:r>
              <a:rPr lang="en-GB" dirty="0" smtClean="0"/>
              <a:t> </a:t>
            </a:r>
            <a:r>
              <a:rPr lang="en-GB" dirty="0" err="1" smtClean="0"/>
              <a:t>Sie</a:t>
            </a:r>
            <a:r>
              <a:rPr lang="en-GB" dirty="0" smtClean="0"/>
              <a:t>, um das Format des </a:t>
            </a:r>
            <a:r>
              <a:rPr lang="en-GB" dirty="0" err="1" smtClean="0"/>
              <a:t>Titeltextes</a:t>
            </a:r>
            <a:r>
              <a:rPr lang="en-GB" dirty="0" smtClean="0"/>
              <a:t> </a:t>
            </a:r>
            <a:r>
              <a:rPr lang="en-GB" dirty="0" err="1" smtClean="0"/>
              <a:t>zu</a:t>
            </a:r>
            <a:r>
              <a:rPr lang="en-GB" dirty="0" smtClean="0"/>
              <a:t> </a:t>
            </a:r>
            <a:r>
              <a:rPr lang="en-GB" dirty="0" err="1" smtClean="0"/>
              <a:t>bearbeiten</a:t>
            </a:r>
            <a:endParaRPr lang="en-GB" dirty="0" smtClean="0"/>
          </a:p>
        </p:txBody>
      </p:sp>
      <p:sp>
        <p:nvSpPr>
          <p:cNvPr id="2" name="Rectangle 2"/>
          <p:cNvSpPr>
            <a:spLocks noChangeArrowheads="1"/>
          </p:cNvSpPr>
          <p:nvPr/>
        </p:nvSpPr>
        <p:spPr bwMode="auto">
          <a:xfrm>
            <a:off x="8676456" y="850900"/>
            <a:ext cx="467544" cy="5724525"/>
          </a:xfrm>
          <a:prstGeom prst="rect">
            <a:avLst/>
          </a:prstGeom>
          <a:gradFill rotWithShape="0">
            <a:gsLst>
              <a:gs pos="0">
                <a:srgbClr val="FEFEFE"/>
              </a:gs>
              <a:gs pos="100000">
                <a:srgbClr val="00599C"/>
              </a:gs>
            </a:gsLst>
            <a:lin ang="5400000" scaled="1"/>
          </a:gradFill>
          <a:ln w="9525">
            <a:noFill/>
            <a:round/>
            <a:headEnd/>
            <a:tailEnd/>
          </a:ln>
          <a:effectLst/>
        </p:spPr>
        <p:txBody>
          <a:bodyPr wrap="none" anchor="ctr"/>
          <a:lstStyle/>
          <a:p>
            <a:pPr>
              <a:defRPr/>
            </a:pPr>
            <a:endParaRPr lang="de-DE"/>
          </a:p>
        </p:txBody>
      </p:sp>
      <p:pic>
        <p:nvPicPr>
          <p:cNvPr id="2053" name="Picture 4"/>
          <p:cNvPicPr>
            <a:picLocks noChangeAspect="1" noChangeArrowheads="1"/>
          </p:cNvPicPr>
          <p:nvPr/>
        </p:nvPicPr>
        <p:blipFill>
          <a:blip r:embed="rId6" cstate="print"/>
          <a:srcRect/>
          <a:stretch>
            <a:fillRect/>
          </a:stretch>
        </p:blipFill>
        <p:spPr bwMode="auto">
          <a:xfrm>
            <a:off x="6950075" y="149225"/>
            <a:ext cx="2192338" cy="620713"/>
          </a:xfrm>
          <a:prstGeom prst="rect">
            <a:avLst/>
          </a:prstGeom>
          <a:noFill/>
          <a:ln w="9525">
            <a:noFill/>
            <a:round/>
            <a:headEnd/>
            <a:tailEnd/>
          </a:ln>
        </p:spPr>
      </p:pic>
      <p:sp>
        <p:nvSpPr>
          <p:cNvPr id="3" name="Line 5"/>
          <p:cNvSpPr>
            <a:spLocks noChangeShapeType="1"/>
          </p:cNvSpPr>
          <p:nvPr/>
        </p:nvSpPr>
        <p:spPr bwMode="auto">
          <a:xfrm flipH="1">
            <a:off x="665163" y="755650"/>
            <a:ext cx="7783512" cy="1588"/>
          </a:xfrm>
          <a:prstGeom prst="line">
            <a:avLst/>
          </a:prstGeom>
          <a:noFill/>
          <a:ln w="19080">
            <a:solidFill>
              <a:srgbClr val="004376"/>
            </a:solidFill>
            <a:miter lim="800000"/>
            <a:headEnd/>
            <a:tailEnd/>
          </a:ln>
          <a:effectLst/>
        </p:spPr>
        <p:txBody>
          <a:bodyPr/>
          <a:lstStyle/>
          <a:p>
            <a:pPr>
              <a:defRPr/>
            </a:pPr>
            <a:endParaRPr lang="de-DE"/>
          </a:p>
        </p:txBody>
      </p:sp>
      <p:sp>
        <p:nvSpPr>
          <p:cNvPr id="2054" name="Text Box 6"/>
          <p:cNvSpPr txBox="1">
            <a:spLocks noChangeArrowheads="1"/>
          </p:cNvSpPr>
          <p:nvPr/>
        </p:nvSpPr>
        <p:spPr bwMode="auto">
          <a:xfrm>
            <a:off x="6961188" y="6573838"/>
            <a:ext cx="2182812" cy="284162"/>
          </a:xfrm>
          <a:prstGeom prst="rect">
            <a:avLst/>
          </a:prstGeom>
          <a:noFill/>
          <a:ln w="9525">
            <a:noFill/>
            <a:round/>
            <a:headEnd/>
            <a:tailEnd/>
          </a:ln>
          <a:effectLst/>
        </p:spPr>
        <p:txBody>
          <a:bodyPr lIns="90000" tIns="46800" rIns="90000" bIns="46800"/>
          <a:lstStyle/>
          <a:p>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200" b="1" i="1" dirty="0">
                <a:solidFill>
                  <a:srgbClr val="EAEAEA"/>
                </a:solidFill>
                <a:latin typeface="Verdana" pitchFamily="32" charset="0"/>
              </a:rPr>
              <a:t>  </a:t>
            </a:r>
            <a:fld id="{D4DBD7A2-BC7A-4AF5-BF6D-D7E0A5A2DEF9}" type="slidenum">
              <a:rPr lang="en-GB" sz="1400" b="1" i="1">
                <a:solidFill>
                  <a:srgbClr val="EAEAEA"/>
                </a:solidFill>
                <a:latin typeface="Verdana" pitchFamily="32" charset="0"/>
              </a:rPr>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‹Nr.›</a:t>
            </a:fld>
            <a:endParaRPr lang="en-GB" sz="1400" b="1" i="1" dirty="0">
              <a:solidFill>
                <a:srgbClr val="EAEAEA"/>
              </a:solidFill>
              <a:latin typeface="Verdana" pitchFamily="32" charset="0"/>
            </a:endParaRPr>
          </a:p>
        </p:txBody>
      </p:sp>
      <p:sp>
        <p:nvSpPr>
          <p:cNvPr id="2057" name="Rectangle 8"/>
          <p:cNvSpPr>
            <a:spLocks noGrp="1" noChangeArrowheads="1"/>
          </p:cNvSpPr>
          <p:nvPr>
            <p:ph type="body" idx="1"/>
          </p:nvPr>
        </p:nvSpPr>
        <p:spPr bwMode="auto">
          <a:xfrm>
            <a:off x="457200" y="1340768"/>
            <a:ext cx="8147248" cy="478380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de-DE" dirty="0" smtClean="0"/>
              <a:t>Erste Ebene</a:t>
            </a:r>
          </a:p>
          <a:p>
            <a:pPr lvl="1"/>
            <a:r>
              <a:rPr lang="de-DE" dirty="0" smtClean="0"/>
              <a:t>Zweite Ebene</a:t>
            </a:r>
          </a:p>
          <a:p>
            <a:pPr lvl="2"/>
            <a:r>
              <a:rPr lang="de-DE" dirty="0" smtClean="0"/>
              <a:t>Dritte </a:t>
            </a:r>
            <a:r>
              <a:rPr lang="de-DE" noProof="0" dirty="0" smtClean="0"/>
              <a:t>Ebene</a:t>
            </a:r>
          </a:p>
        </p:txBody>
      </p:sp>
      <p:sp>
        <p:nvSpPr>
          <p:cNvPr id="10" name="Text Box 3"/>
          <p:cNvSpPr txBox="1">
            <a:spLocks noChangeArrowheads="1"/>
          </p:cNvSpPr>
          <p:nvPr userDrawn="1"/>
        </p:nvSpPr>
        <p:spPr bwMode="auto">
          <a:xfrm>
            <a:off x="3491881" y="6624736"/>
            <a:ext cx="5040559" cy="260648"/>
          </a:xfrm>
          <a:prstGeom prst="rect">
            <a:avLst/>
          </a:prstGeom>
          <a:noFill/>
          <a:ln w="9525">
            <a:noFill/>
            <a:round/>
            <a:headEnd/>
            <a:tailEnd/>
          </a:ln>
        </p:spPr>
        <p:txBody>
          <a:bodyPr wrap="none" lIns="90000" tIns="45000" rIns="90000" bIns="45000"/>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200" b="1" dirty="0" smtClean="0">
                <a:solidFill>
                  <a:schemeClr val="bg1"/>
                </a:solidFill>
                <a:latin typeface="Calibri" pitchFamily="34" charset="0"/>
              </a:rPr>
              <a:t>Erstellt durch Steffen Kaufmann (VDST TL2/1665, Ni-TL-257, </a:t>
            </a:r>
            <a:r>
              <a:rPr lang="de-DE" sz="1200" b="1" dirty="0" err="1" smtClean="0">
                <a:solidFill>
                  <a:schemeClr val="bg1"/>
                </a:solidFill>
                <a:latin typeface="Calibri" pitchFamily="34" charset="0"/>
              </a:rPr>
              <a:t>TriOxAB</a:t>
            </a:r>
            <a:r>
              <a:rPr lang="de-DE" sz="1200" b="1" dirty="0" smtClean="0">
                <a:solidFill>
                  <a:schemeClr val="bg1"/>
                </a:solidFill>
                <a:latin typeface="Calibri" pitchFamily="34" charset="0"/>
              </a:rPr>
              <a:t>)</a:t>
            </a:r>
            <a:endParaRPr lang="de-DE" sz="1200" b="1" dirty="0">
              <a:solidFill>
                <a:schemeClr val="bg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xStyles>
    <p:titleStyle>
      <a:lvl1pPr algn="ctr" defTabSz="449263" rtl="0" eaLnBrk="0" fontAlgn="base" hangingPunct="0">
        <a:lnSpc>
          <a:spcPct val="76000"/>
        </a:lnSpc>
        <a:spcBef>
          <a:spcPct val="0"/>
        </a:spcBef>
        <a:spcAft>
          <a:spcPct val="0"/>
        </a:spcAft>
        <a:buClr>
          <a:srgbClr val="004376"/>
        </a:buClr>
        <a:buSzPct val="100000"/>
        <a:buFont typeface="Arial" charset="0"/>
        <a:defRPr sz="2800" b="1">
          <a:solidFill>
            <a:srgbClr val="004376"/>
          </a:solidFill>
          <a:effectLst>
            <a:outerShdw blurRad="38100" dist="38100" dir="2700000" algn="tl">
              <a:srgbClr val="000000">
                <a:alpha val="43137"/>
              </a:srgbClr>
            </a:outerShdw>
          </a:effectLst>
          <a:latin typeface="Calibri" pitchFamily="34" charset="0"/>
          <a:ea typeface="+mj-ea"/>
          <a:cs typeface="Calibri" pitchFamily="34" charset="0"/>
        </a:defRPr>
      </a:lvl1pPr>
      <a:lvl2pPr algn="ctr" defTabSz="449263" rtl="0" eaLnBrk="0" fontAlgn="base" hangingPunct="0">
        <a:lnSpc>
          <a:spcPct val="76000"/>
        </a:lnSpc>
        <a:spcBef>
          <a:spcPct val="0"/>
        </a:spcBef>
        <a:spcAft>
          <a:spcPct val="0"/>
        </a:spcAft>
        <a:buClr>
          <a:srgbClr val="004376"/>
        </a:buClr>
        <a:buSzPct val="100000"/>
        <a:buFont typeface="Arial" charset="0"/>
        <a:defRPr sz="2800" b="1">
          <a:solidFill>
            <a:srgbClr val="004376"/>
          </a:solidFill>
          <a:latin typeface="Arial" charset="0"/>
          <a:ea typeface="Lucida Sans Unicode" charset="0"/>
          <a:cs typeface="Lucida Sans Unicode" charset="0"/>
        </a:defRPr>
      </a:lvl2pPr>
      <a:lvl3pPr algn="ctr" defTabSz="449263" rtl="0" eaLnBrk="0" fontAlgn="base" hangingPunct="0">
        <a:lnSpc>
          <a:spcPct val="76000"/>
        </a:lnSpc>
        <a:spcBef>
          <a:spcPct val="0"/>
        </a:spcBef>
        <a:spcAft>
          <a:spcPct val="0"/>
        </a:spcAft>
        <a:buClr>
          <a:srgbClr val="004376"/>
        </a:buClr>
        <a:buSzPct val="100000"/>
        <a:buFont typeface="Arial" charset="0"/>
        <a:defRPr sz="2800" b="1">
          <a:solidFill>
            <a:srgbClr val="004376"/>
          </a:solidFill>
          <a:latin typeface="Arial" charset="0"/>
          <a:ea typeface="Lucida Sans Unicode" charset="0"/>
          <a:cs typeface="Lucida Sans Unicode" charset="0"/>
        </a:defRPr>
      </a:lvl3pPr>
      <a:lvl4pPr algn="ctr" defTabSz="449263" rtl="0" eaLnBrk="0" fontAlgn="base" hangingPunct="0">
        <a:lnSpc>
          <a:spcPct val="76000"/>
        </a:lnSpc>
        <a:spcBef>
          <a:spcPct val="0"/>
        </a:spcBef>
        <a:spcAft>
          <a:spcPct val="0"/>
        </a:spcAft>
        <a:buClr>
          <a:srgbClr val="004376"/>
        </a:buClr>
        <a:buSzPct val="100000"/>
        <a:buFont typeface="Arial" charset="0"/>
        <a:defRPr sz="2800" b="1">
          <a:solidFill>
            <a:srgbClr val="004376"/>
          </a:solidFill>
          <a:latin typeface="Arial" charset="0"/>
          <a:ea typeface="Lucida Sans Unicode" charset="0"/>
          <a:cs typeface="Lucida Sans Unicode" charset="0"/>
        </a:defRPr>
      </a:lvl4pPr>
      <a:lvl5pPr algn="ctr" defTabSz="449263" rtl="0" eaLnBrk="0" fontAlgn="base" hangingPunct="0">
        <a:lnSpc>
          <a:spcPct val="76000"/>
        </a:lnSpc>
        <a:spcBef>
          <a:spcPct val="0"/>
        </a:spcBef>
        <a:spcAft>
          <a:spcPct val="0"/>
        </a:spcAft>
        <a:buClr>
          <a:srgbClr val="004376"/>
        </a:buClr>
        <a:buSzPct val="100000"/>
        <a:buFont typeface="Arial" charset="0"/>
        <a:defRPr sz="2800" b="1">
          <a:solidFill>
            <a:srgbClr val="004376"/>
          </a:solidFill>
          <a:latin typeface="Arial" charset="0"/>
          <a:ea typeface="Lucida Sans Unicode" charset="0"/>
          <a:cs typeface="Lucida Sans Unicode" charset="0"/>
        </a:defRPr>
      </a:lvl5pPr>
      <a:lvl6pPr marL="1536700" indent="-215900" algn="ctr" defTabSz="449263" rtl="0" eaLnBrk="0" fontAlgn="base" hangingPunct="0">
        <a:lnSpc>
          <a:spcPct val="76000"/>
        </a:lnSpc>
        <a:spcBef>
          <a:spcPct val="0"/>
        </a:spcBef>
        <a:spcAft>
          <a:spcPct val="0"/>
        </a:spcAft>
        <a:buClr>
          <a:srgbClr val="000000"/>
        </a:buClr>
        <a:buSzPct val="45000"/>
        <a:buFont typeface="Wingdings" charset="2"/>
        <a:defRPr sz="2800" b="1">
          <a:solidFill>
            <a:srgbClr val="004376"/>
          </a:solidFill>
          <a:latin typeface="Arial" charset="0"/>
          <a:ea typeface="Lucida Sans Unicode" charset="0"/>
          <a:cs typeface="Lucida Sans Unicode" charset="0"/>
        </a:defRPr>
      </a:lvl6pPr>
      <a:lvl7pPr marL="1993900" indent="-215900" algn="ctr" defTabSz="449263" rtl="0" eaLnBrk="0" fontAlgn="base" hangingPunct="0">
        <a:lnSpc>
          <a:spcPct val="76000"/>
        </a:lnSpc>
        <a:spcBef>
          <a:spcPct val="0"/>
        </a:spcBef>
        <a:spcAft>
          <a:spcPct val="0"/>
        </a:spcAft>
        <a:buClr>
          <a:srgbClr val="000000"/>
        </a:buClr>
        <a:buSzPct val="45000"/>
        <a:buFont typeface="Wingdings" charset="2"/>
        <a:defRPr sz="2800" b="1">
          <a:solidFill>
            <a:srgbClr val="004376"/>
          </a:solidFill>
          <a:latin typeface="Arial" charset="0"/>
          <a:ea typeface="Lucida Sans Unicode" charset="0"/>
          <a:cs typeface="Lucida Sans Unicode" charset="0"/>
        </a:defRPr>
      </a:lvl7pPr>
      <a:lvl8pPr marL="2451100" indent="-215900" algn="ctr" defTabSz="449263" rtl="0" eaLnBrk="0" fontAlgn="base" hangingPunct="0">
        <a:lnSpc>
          <a:spcPct val="76000"/>
        </a:lnSpc>
        <a:spcBef>
          <a:spcPct val="0"/>
        </a:spcBef>
        <a:spcAft>
          <a:spcPct val="0"/>
        </a:spcAft>
        <a:buClr>
          <a:srgbClr val="000000"/>
        </a:buClr>
        <a:buSzPct val="45000"/>
        <a:buFont typeface="Wingdings" charset="2"/>
        <a:defRPr sz="2800" b="1">
          <a:solidFill>
            <a:srgbClr val="004376"/>
          </a:solidFill>
          <a:latin typeface="Arial" charset="0"/>
          <a:ea typeface="Lucida Sans Unicode" charset="0"/>
          <a:cs typeface="Lucida Sans Unicode" charset="0"/>
        </a:defRPr>
      </a:lvl8pPr>
      <a:lvl9pPr marL="2908300" indent="-215900" algn="ctr" defTabSz="449263" rtl="0" eaLnBrk="0" fontAlgn="base" hangingPunct="0">
        <a:lnSpc>
          <a:spcPct val="76000"/>
        </a:lnSpc>
        <a:spcBef>
          <a:spcPct val="0"/>
        </a:spcBef>
        <a:spcAft>
          <a:spcPct val="0"/>
        </a:spcAft>
        <a:buClr>
          <a:srgbClr val="000000"/>
        </a:buClr>
        <a:buSzPct val="45000"/>
        <a:buFont typeface="Wingdings" charset="2"/>
        <a:defRPr sz="2800" b="1">
          <a:solidFill>
            <a:srgbClr val="004376"/>
          </a:solidFill>
          <a:latin typeface="Arial" charset="0"/>
          <a:ea typeface="Lucida Sans Unicode" charset="0"/>
          <a:cs typeface="Lucida Sans Unicode" charset="0"/>
        </a:defRPr>
      </a:lvl9pPr>
    </p:titleStyle>
    <p:bodyStyle>
      <a:lvl1pPr marL="673100" indent="-457200" algn="l" defTabSz="449263" rtl="0" eaLnBrk="0" fontAlgn="base" hangingPunct="0">
        <a:spcBef>
          <a:spcPts val="1200"/>
        </a:spcBef>
        <a:spcAft>
          <a:spcPts val="1200"/>
        </a:spcAft>
        <a:buClr>
          <a:srgbClr val="000000"/>
        </a:buClr>
        <a:buSzPct val="100000"/>
        <a:buFont typeface="Arial" charset="0"/>
        <a:buChar char="•"/>
        <a:tabLst>
          <a:tab pos="0" algn="l"/>
        </a:tabLst>
        <a:defRPr sz="2400" b="1">
          <a:ln w="0">
            <a:noFill/>
          </a:ln>
          <a:solidFill>
            <a:srgbClr val="000000"/>
          </a:solidFill>
          <a:latin typeface="Calibri" pitchFamily="34" charset="0"/>
          <a:ea typeface="+mn-ea"/>
          <a:cs typeface="Calibri" pitchFamily="34" charset="0"/>
        </a:defRPr>
      </a:lvl1pPr>
      <a:lvl2pPr marL="935038" indent="-457200" algn="l" defTabSz="449263" rtl="0" eaLnBrk="0" fontAlgn="base" hangingPunct="0">
        <a:lnSpc>
          <a:spcPct val="120000"/>
        </a:lnSpc>
        <a:spcBef>
          <a:spcPct val="0"/>
        </a:spcBef>
        <a:spcAft>
          <a:spcPct val="0"/>
        </a:spcAft>
        <a:buClr>
          <a:srgbClr val="000000"/>
        </a:buClr>
        <a:buSzPct val="100000"/>
        <a:buFont typeface="Arial" charset="0"/>
        <a:buChar char="•"/>
        <a:tabLst>
          <a:tab pos="0" algn="l"/>
        </a:tabLst>
        <a:defRPr sz="2400" b="1">
          <a:ln w="0">
            <a:noFill/>
          </a:ln>
          <a:solidFill>
            <a:srgbClr val="000000"/>
          </a:solidFill>
          <a:latin typeface="Calibri" pitchFamily="34" charset="0"/>
          <a:ea typeface="+mn-ea"/>
          <a:cs typeface="Calibri" pitchFamily="34" charset="0"/>
        </a:defRPr>
      </a:lvl2pPr>
      <a:lvl3pPr marL="1223963" indent="-457200" algn="l" defTabSz="449263" rtl="0" eaLnBrk="0" fontAlgn="base" hangingPunct="0">
        <a:lnSpc>
          <a:spcPct val="120000"/>
        </a:lnSpc>
        <a:spcBef>
          <a:spcPct val="0"/>
        </a:spcBef>
        <a:spcAft>
          <a:spcPct val="0"/>
        </a:spcAft>
        <a:buClr>
          <a:srgbClr val="000000"/>
        </a:buClr>
        <a:buSzPct val="100000"/>
        <a:buFont typeface="Arial" charset="0"/>
        <a:buChar char="•"/>
        <a:tabLst>
          <a:tab pos="0" algn="l"/>
        </a:tabLst>
        <a:defRPr sz="2000">
          <a:ln w="0">
            <a:noFill/>
          </a:ln>
          <a:solidFill>
            <a:srgbClr val="000000"/>
          </a:solidFill>
          <a:latin typeface="Calibri" pitchFamily="34" charset="0"/>
          <a:ea typeface="+mn-ea"/>
          <a:cs typeface="Calibri" pitchFamily="34" charset="0"/>
        </a:defRPr>
      </a:lvl3pPr>
      <a:lvl4pPr marL="1511300" indent="-457200" algn="l" defTabSz="449263" rtl="0" eaLnBrk="0" fontAlgn="base" hangingPunct="0">
        <a:spcBef>
          <a:spcPts val="1200"/>
        </a:spcBef>
        <a:spcAft>
          <a:spcPts val="1200"/>
        </a:spcAft>
        <a:buClr>
          <a:srgbClr val="000000"/>
        </a:buClr>
        <a:buSzPct val="100000"/>
        <a:buFont typeface="Arial" charset="0"/>
        <a:buChar char="•"/>
        <a:tabLst>
          <a:tab pos="0" algn="l"/>
        </a:tabLst>
        <a:defRPr>
          <a:ln w="0">
            <a:noFill/>
          </a:ln>
          <a:solidFill>
            <a:srgbClr val="000000"/>
          </a:solidFill>
          <a:latin typeface="+mn-lt"/>
          <a:ea typeface="+mn-ea"/>
          <a:cs typeface="+mn-cs"/>
        </a:defRPr>
      </a:lvl4pPr>
      <a:lvl5pPr marL="719138" indent="-457200" algn="l" defTabSz="449263" rtl="0" eaLnBrk="0" fontAlgn="base" hangingPunct="0">
        <a:spcBef>
          <a:spcPts val="600"/>
        </a:spcBef>
        <a:spcAft>
          <a:spcPts val="600"/>
        </a:spcAft>
        <a:buClr>
          <a:srgbClr val="000000"/>
        </a:buClr>
        <a:buSzPct val="100000"/>
        <a:buFont typeface="Arial" charset="0"/>
        <a:buChar char="•"/>
        <a:tabLst>
          <a:tab pos="0" algn="l"/>
        </a:tabLst>
        <a:defRPr sz="1000">
          <a:ln w="0">
            <a:noFill/>
          </a:ln>
          <a:solidFill>
            <a:srgbClr val="000000"/>
          </a:solidFill>
          <a:latin typeface="+mn-lt"/>
          <a:ea typeface="+mn-ea"/>
          <a:cs typeface="+mn-cs"/>
        </a:defRPr>
      </a:lvl5pPr>
      <a:lvl6pPr marL="2286000" algn="l" defTabSz="449263" rtl="0" eaLnBrk="0" fontAlgn="base" hangingPunct="0">
        <a:lnSpc>
          <a:spcPct val="76000"/>
        </a:lnSpc>
        <a:spcBef>
          <a:spcPts val="450"/>
        </a:spcBef>
        <a:spcAft>
          <a:spcPct val="0"/>
        </a:spcAft>
        <a:buClr>
          <a:srgbClr val="000000"/>
        </a:buClr>
        <a:buSzPct val="100000"/>
        <a:buFont typeface="Arial" charset="0"/>
        <a:defRPr>
          <a:solidFill>
            <a:srgbClr val="000000"/>
          </a:solidFill>
          <a:latin typeface="+mn-lt"/>
          <a:ea typeface="+mn-ea"/>
          <a:cs typeface="+mn-cs"/>
        </a:defRPr>
      </a:lvl6pPr>
      <a:lvl7pPr marL="2743200" algn="l" defTabSz="449263" rtl="0" eaLnBrk="0" fontAlgn="base" hangingPunct="0">
        <a:lnSpc>
          <a:spcPct val="76000"/>
        </a:lnSpc>
        <a:spcBef>
          <a:spcPts val="450"/>
        </a:spcBef>
        <a:spcAft>
          <a:spcPct val="0"/>
        </a:spcAft>
        <a:buClr>
          <a:srgbClr val="000000"/>
        </a:buClr>
        <a:buSzPct val="100000"/>
        <a:buFont typeface="Arial" charset="0"/>
        <a:defRPr>
          <a:solidFill>
            <a:srgbClr val="000000"/>
          </a:solidFill>
          <a:latin typeface="+mn-lt"/>
          <a:ea typeface="+mn-ea"/>
          <a:cs typeface="+mn-cs"/>
        </a:defRPr>
      </a:lvl7pPr>
      <a:lvl8pPr marL="3200400" algn="l" defTabSz="449263" rtl="0" eaLnBrk="0" fontAlgn="base" hangingPunct="0">
        <a:lnSpc>
          <a:spcPct val="76000"/>
        </a:lnSpc>
        <a:spcBef>
          <a:spcPts val="450"/>
        </a:spcBef>
        <a:spcAft>
          <a:spcPct val="0"/>
        </a:spcAft>
        <a:buClr>
          <a:srgbClr val="000000"/>
        </a:buClr>
        <a:buSzPct val="100000"/>
        <a:buFont typeface="Arial" charset="0"/>
        <a:defRPr>
          <a:solidFill>
            <a:srgbClr val="000000"/>
          </a:solidFill>
          <a:latin typeface="+mn-lt"/>
          <a:ea typeface="+mn-ea"/>
          <a:cs typeface="+mn-cs"/>
        </a:defRPr>
      </a:lvl8pPr>
      <a:lvl9pPr marL="3657600" algn="l" defTabSz="449263" rtl="0" eaLnBrk="0" fontAlgn="base" hangingPunct="0">
        <a:lnSpc>
          <a:spcPct val="76000"/>
        </a:lnSpc>
        <a:spcBef>
          <a:spcPts val="450"/>
        </a:spcBef>
        <a:spcAft>
          <a:spcPct val="0"/>
        </a:spcAft>
        <a:buClr>
          <a:srgbClr val="000000"/>
        </a:buClr>
        <a:buSzPct val="100000"/>
        <a:buFont typeface="Arial" charset="0"/>
        <a:defRPr>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creativecommons.org/licenses/by-sa/3.0/deed.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0.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1.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wmf"/><Relationship Id="rId5" Type="http://schemas.openxmlformats.org/officeDocument/2006/relationships/oleObject" Target="../embeddings/oleObject6.bin"/><Relationship Id="rId4" Type="http://schemas.openxmlformats.org/officeDocument/2006/relationships/image" Target="../media/image32.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45.wmf"/><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46.emf"/><Relationship Id="rId4" Type="http://schemas.openxmlformats.org/officeDocument/2006/relationships/oleObject" Target="../embeddings/oleObject8.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0" y="1169988"/>
            <a:ext cx="8640763" cy="4421187"/>
          </a:xfrm>
          <a:prstGeom prst="rect">
            <a:avLst/>
          </a:prstGeom>
          <a:noFill/>
          <a:ln w="9525">
            <a:noFill/>
            <a:round/>
            <a:headEnd/>
            <a:tailEnd/>
          </a:ln>
        </p:spPr>
        <p:txBody>
          <a:bodyPr lIns="0" tIns="0" rIns="0" bIns="0" anchor="ctr"/>
          <a:lstStyle/>
          <a:p>
            <a:pPr algn="ctr">
              <a:lnSpc>
                <a:spcPct val="76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60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4" name="Titel 3"/>
          <p:cNvSpPr>
            <a:spLocks noGrp="1"/>
          </p:cNvSpPr>
          <p:nvPr>
            <p:ph type="ctrTitle"/>
          </p:nvPr>
        </p:nvSpPr>
        <p:spPr/>
        <p:txBody>
          <a:bodyPr/>
          <a:lstStyle/>
          <a:p>
            <a:r>
              <a:rPr lang="de-DE" sz="6000" dirty="0" smtClean="0">
                <a:solidFill>
                  <a:srgbClr val="000000"/>
                </a:solidFill>
              </a:rPr>
              <a:t>DTSA Triox</a:t>
            </a:r>
            <a:endParaRPr lang="de-DE" sz="6000" dirty="0"/>
          </a:p>
        </p:txBody>
      </p:sp>
      <p:sp>
        <p:nvSpPr>
          <p:cNvPr id="5" name="Untertitel 4"/>
          <p:cNvSpPr>
            <a:spLocks noGrp="1"/>
          </p:cNvSpPr>
          <p:nvPr>
            <p:ph type="subTitle" idx="1"/>
          </p:nvPr>
        </p:nvSpPr>
        <p:spPr/>
        <p:txBody>
          <a:bodyPr/>
          <a:lstStyle/>
          <a:p>
            <a:r>
              <a:rPr lang="de-DE" dirty="0" smtClean="0">
                <a:effectLst>
                  <a:outerShdw blurRad="38100" dist="38100" dir="2700000" algn="tl">
                    <a:srgbClr val="000000">
                      <a:alpha val="43137"/>
                    </a:srgbClr>
                  </a:outerShdw>
                </a:effectLst>
              </a:rPr>
              <a:t>Stand: </a:t>
            </a:r>
            <a:r>
              <a:rPr lang="de-DE" dirty="0" smtClean="0">
                <a:effectLst>
                  <a:outerShdw blurRad="38100" dist="38100" dir="2700000" algn="tl">
                    <a:srgbClr val="000000">
                      <a:alpha val="43137"/>
                    </a:srgbClr>
                  </a:outerShdw>
                </a:effectLst>
              </a:rPr>
              <a:t>22.10.2014</a:t>
            </a:r>
            <a:endParaRPr lang="de-DE" dirty="0" smtClean="0">
              <a:effectLst>
                <a:outerShdw blurRad="38100" dist="38100" dir="2700000" algn="tl">
                  <a:srgbClr val="000000">
                    <a:alpha val="43137"/>
                  </a:srgbClr>
                </a:outerShdw>
              </a:effectLst>
            </a:endParaRPr>
          </a:p>
        </p:txBody>
      </p:sp>
      <p:pic>
        <p:nvPicPr>
          <p:cNvPr id="47106" name="Picture 2" descr="C:\Repos\hstsg_backup\Sonstiges\Vereinslogos\Made_in_Germany.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504" y="3861048"/>
            <a:ext cx="2942864" cy="2579910"/>
          </a:xfrm>
          <a:prstGeom prst="rect">
            <a:avLst/>
          </a:prstGeom>
          <a:noFill/>
        </p:spPr>
      </p:pic>
      <p:sp>
        <p:nvSpPr>
          <p:cNvPr id="6" name="Textfeld 5"/>
          <p:cNvSpPr txBox="1"/>
          <p:nvPr/>
        </p:nvSpPr>
        <p:spPr>
          <a:xfrm>
            <a:off x="3779912" y="5013176"/>
            <a:ext cx="4752528" cy="541046"/>
          </a:xfrm>
          <a:prstGeom prst="rect">
            <a:avLst/>
          </a:prstGeom>
          <a:noFill/>
        </p:spPr>
        <p:txBody>
          <a:bodyPr wrap="square" rtlCol="0">
            <a:spAutoFit/>
          </a:bodyPr>
          <a:lstStyle/>
          <a:p>
            <a:r>
              <a:rPr lang="de-DE" b="1" kern="0" dirty="0" smtClean="0">
                <a:solidFill>
                  <a:srgbClr val="004376"/>
                </a:solidFill>
                <a:effectLst>
                  <a:outerShdw blurRad="38100" dist="38100" dir="2700000" algn="tl">
                    <a:srgbClr val="000000">
                      <a:alpha val="43137"/>
                    </a:srgbClr>
                  </a:outerShdw>
                </a:effectLst>
                <a:latin typeface="Calibri" pitchFamily="34" charset="0"/>
              </a:rPr>
              <a:t>Fragen, Anmerkungen und Verbesserungen?</a:t>
            </a:r>
          </a:p>
          <a:p>
            <a:r>
              <a:rPr lang="de-DE" b="1" kern="0" dirty="0" smtClean="0">
                <a:solidFill>
                  <a:srgbClr val="004376"/>
                </a:solidFill>
                <a:effectLst>
                  <a:outerShdw blurRad="38100" dist="38100" dir="2700000" algn="tl">
                    <a:srgbClr val="000000">
                      <a:alpha val="43137"/>
                    </a:srgbClr>
                  </a:outerShdw>
                </a:effectLst>
                <a:latin typeface="Calibri" pitchFamily="34" charset="0"/>
              </a:rPr>
              <a:t>sk@steffen-kaufmann.com</a:t>
            </a:r>
            <a:endParaRPr lang="de-DE" dirty="0" smtClean="0">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925" y="188640"/>
            <a:ext cx="6407150" cy="1181100"/>
          </a:xfrm>
        </p:spPr>
        <p:txBody>
          <a:bodyPr/>
          <a:lstStyle/>
          <a:p>
            <a:r>
              <a:rPr lang="de-DE" dirty="0" smtClean="0"/>
              <a:t>Vor- und Nachteile des Tauchens mit</a:t>
            </a:r>
            <a:r>
              <a:rPr lang="de-DE" sz="500" dirty="0" smtClean="0"/>
              <a:t> </a:t>
            </a:r>
            <a:r>
              <a:rPr lang="de-DE" dirty="0" smtClean="0"/>
              <a:t>Triox</a:t>
            </a:r>
            <a:br>
              <a:rPr lang="de-DE" dirty="0" smtClean="0"/>
            </a:br>
            <a:endParaRPr lang="de-DE" dirty="0"/>
          </a:p>
        </p:txBody>
      </p:sp>
      <p:sp>
        <p:nvSpPr>
          <p:cNvPr id="3" name="Inhaltsplatzhalter 2"/>
          <p:cNvSpPr>
            <a:spLocks noGrp="1"/>
          </p:cNvSpPr>
          <p:nvPr>
            <p:ph idx="1"/>
          </p:nvPr>
        </p:nvSpPr>
        <p:spPr/>
        <p:txBody>
          <a:bodyPr/>
          <a:lstStyle/>
          <a:p>
            <a:r>
              <a:rPr lang="de-DE" dirty="0" smtClean="0">
                <a:latin typeface="Calibri" pitchFamily="34" charset="0"/>
                <a:cs typeface="Calibri" pitchFamily="34" charset="0"/>
              </a:rPr>
              <a:t>Vorteile</a:t>
            </a:r>
          </a:p>
          <a:p>
            <a:pPr lvl="1"/>
            <a:r>
              <a:rPr lang="de-DE" b="0" dirty="0" smtClean="0">
                <a:latin typeface="Calibri" pitchFamily="34" charset="0"/>
                <a:cs typeface="Calibri" pitchFamily="34" charset="0"/>
              </a:rPr>
              <a:t>reduzierte </a:t>
            </a:r>
            <a:r>
              <a:rPr lang="de-DE" b="0" dirty="0" err="1" smtClean="0">
                <a:latin typeface="Calibri" pitchFamily="34" charset="0"/>
                <a:cs typeface="Calibri" pitchFamily="34" charset="0"/>
              </a:rPr>
              <a:t>Intertgas</a:t>
            </a:r>
            <a:r>
              <a:rPr lang="de-DE" b="0" dirty="0" smtClean="0">
                <a:latin typeface="Calibri" pitchFamily="34" charset="0"/>
                <a:cs typeface="Calibri" pitchFamily="34" charset="0"/>
              </a:rPr>
              <a:t>-Narkose</a:t>
            </a:r>
          </a:p>
          <a:p>
            <a:pPr lvl="1"/>
            <a:r>
              <a:rPr lang="de-DE" b="0" dirty="0" smtClean="0">
                <a:latin typeface="Calibri" pitchFamily="34" charset="0"/>
                <a:cs typeface="Calibri" pitchFamily="34" charset="0"/>
              </a:rPr>
              <a:t>schnellere Dekompression</a:t>
            </a:r>
          </a:p>
          <a:p>
            <a:pPr lvl="1"/>
            <a:r>
              <a:rPr lang="de-DE" b="0" dirty="0" smtClean="0">
                <a:latin typeface="Calibri" pitchFamily="34" charset="0"/>
                <a:cs typeface="Calibri" pitchFamily="34" charset="0"/>
              </a:rPr>
              <a:t>gesteigerter Erlebniswert durch bessere Wahrnehmung</a:t>
            </a:r>
          </a:p>
          <a:p>
            <a:pPr lvl="1"/>
            <a:r>
              <a:rPr lang="de-DE" b="0" dirty="0" smtClean="0">
                <a:latin typeface="Calibri" pitchFamily="34" charset="0"/>
                <a:cs typeface="Calibri" pitchFamily="34" charset="0"/>
              </a:rPr>
              <a:t>in Kombination mit DTSA Nitrox** deutliche Erweiterung des klassischen Sporttauchbereichs</a:t>
            </a:r>
          </a:p>
          <a:p>
            <a:r>
              <a:rPr lang="de-DE" dirty="0" smtClean="0">
                <a:latin typeface="Calibri" pitchFamily="34" charset="0"/>
                <a:cs typeface="Calibri" pitchFamily="34" charset="0"/>
              </a:rPr>
              <a:t>Nachteile</a:t>
            </a:r>
          </a:p>
          <a:p>
            <a:pPr lvl="1"/>
            <a:r>
              <a:rPr lang="de-DE" b="0" dirty="0" smtClean="0">
                <a:latin typeface="Calibri" pitchFamily="34" charset="0"/>
                <a:cs typeface="Calibri" pitchFamily="34" charset="0"/>
              </a:rPr>
              <a:t>höhere (Gas-)Kosten</a:t>
            </a:r>
          </a:p>
          <a:p>
            <a:pPr lvl="1"/>
            <a:r>
              <a:rPr lang="de-DE" b="0" dirty="0" smtClean="0">
                <a:latin typeface="Calibri" pitchFamily="34" charset="0"/>
                <a:cs typeface="Calibri" pitchFamily="34" charset="0"/>
              </a:rPr>
              <a:t>aufwendigere Tauchgangsvorbereitung</a:t>
            </a:r>
            <a:endParaRPr lang="de-DE" b="0" dirty="0">
              <a:latin typeface="Calibri" pitchFamily="34" charset="0"/>
              <a:cs typeface="Calibri"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57163"/>
            <a:ext cx="6554539" cy="1181100"/>
          </a:xfrm>
        </p:spPr>
        <p:txBody>
          <a:bodyPr/>
          <a:lstStyle/>
          <a:p>
            <a:r>
              <a:rPr lang="de-DE" dirty="0" smtClean="0"/>
              <a:t>Einordnung und Definition: Freizeittauchen</a:t>
            </a:r>
            <a:br>
              <a:rPr lang="de-DE" dirty="0" smtClean="0"/>
            </a:br>
            <a:endParaRPr lang="de-DE" dirty="0"/>
          </a:p>
        </p:txBody>
      </p:sp>
      <p:sp>
        <p:nvSpPr>
          <p:cNvPr id="3" name="Inhaltsplatzhalter 2"/>
          <p:cNvSpPr>
            <a:spLocks noGrp="1"/>
          </p:cNvSpPr>
          <p:nvPr>
            <p:ph idx="1"/>
          </p:nvPr>
        </p:nvSpPr>
        <p:spPr/>
        <p:txBody>
          <a:bodyPr/>
          <a:lstStyle/>
          <a:p>
            <a:r>
              <a:rPr lang="de-DE" b="0" dirty="0" smtClean="0"/>
              <a:t>Wir sind </a:t>
            </a:r>
            <a:r>
              <a:rPr lang="de-DE" dirty="0" smtClean="0"/>
              <a:t>Freizeittaucher</a:t>
            </a:r>
            <a:r>
              <a:rPr lang="de-DE" b="0" dirty="0" smtClean="0"/>
              <a:t> (engl. </a:t>
            </a:r>
            <a:r>
              <a:rPr lang="de-DE" b="0" dirty="0" err="1" smtClean="0"/>
              <a:t>Recreational</a:t>
            </a:r>
            <a:r>
              <a:rPr lang="de-DE" b="0" dirty="0" smtClean="0"/>
              <a:t> </a:t>
            </a:r>
            <a:r>
              <a:rPr lang="de-DE" b="0" dirty="0" err="1" smtClean="0"/>
              <a:t>Diver</a:t>
            </a:r>
            <a:r>
              <a:rPr lang="de-DE" b="0" dirty="0" smtClean="0"/>
              <a:t>)</a:t>
            </a:r>
          </a:p>
          <a:p>
            <a:r>
              <a:rPr lang="de-DE" b="0" dirty="0" smtClean="0"/>
              <a:t>Die Zielsetzung unterscheidet sich deutlich vom Arbeitstauchen (Industrial </a:t>
            </a:r>
            <a:r>
              <a:rPr lang="de-DE" b="0" dirty="0" err="1" smtClean="0"/>
              <a:t>Diving</a:t>
            </a:r>
            <a:r>
              <a:rPr lang="de-DE" b="0" dirty="0" smtClean="0"/>
              <a:t>) bzw. Forschungstauchen (Scientific </a:t>
            </a:r>
            <a:r>
              <a:rPr lang="de-DE" b="0" dirty="0" err="1" smtClean="0"/>
              <a:t>Diving</a:t>
            </a:r>
            <a:r>
              <a:rPr lang="de-DE" b="0" dirty="0" smtClean="0"/>
              <a:t>), auch wenn gleiche physikalische und physiologische Gesetzmäßigkeiten gelten.</a:t>
            </a:r>
          </a:p>
          <a:p>
            <a:r>
              <a:rPr lang="de-DE" b="0" dirty="0" smtClean="0"/>
              <a:t>Während sich das Tauchen bei Arbeit und Forschung dem jeweiligen Zweck unterordnen muss, stehen beim Freizeittauchen die </a:t>
            </a:r>
            <a:r>
              <a:rPr lang="de-DE" dirty="0" smtClean="0"/>
              <a:t>Freude</a:t>
            </a:r>
            <a:r>
              <a:rPr lang="de-DE" b="0" dirty="0" smtClean="0"/>
              <a:t> am Tauch- und Naturerlebnis unter Wasser sowie die damit verbundene Erholung und Entspannung </a:t>
            </a:r>
            <a:r>
              <a:rPr lang="de-DE" dirty="0" smtClean="0"/>
              <a:t>im Vordergrund </a:t>
            </a:r>
            <a:r>
              <a:rPr lang="de-DE" b="0" dirty="0" smtClean="0"/>
              <a:t>und sind Grund für die Ausübung.</a:t>
            </a:r>
            <a:endParaRPr lang="de-DE" b="0" dirty="0"/>
          </a:p>
        </p:txBody>
      </p:sp>
      <p:sp>
        <p:nvSpPr>
          <p:cNvPr id="4" name="Textfeld 3"/>
          <p:cNvSpPr txBox="1"/>
          <p:nvPr/>
        </p:nvSpPr>
        <p:spPr>
          <a:xfrm>
            <a:off x="0" y="6616074"/>
            <a:ext cx="4320480" cy="241926"/>
          </a:xfrm>
          <a:prstGeom prst="rect">
            <a:avLst/>
          </a:prstGeom>
          <a:noFill/>
        </p:spPr>
        <p:txBody>
          <a:bodyPr wrap="square" rtlCol="0">
            <a:spAutoFit/>
          </a:bodyPr>
          <a:lstStyle/>
          <a:p>
            <a:r>
              <a:rPr lang="de-DE" sz="1200" dirty="0" smtClean="0">
                <a:solidFill>
                  <a:schemeClr val="tx1"/>
                </a:solidFill>
              </a:rPr>
              <a:t>Aus den VDST Sicherheitsstandards 2012</a:t>
            </a:r>
            <a:endParaRPr lang="de-DE" sz="12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ist ein Triox?</a:t>
            </a:r>
            <a:br>
              <a:rPr lang="de-DE" dirty="0" smtClean="0"/>
            </a:br>
            <a:endParaRPr lang="de-DE" dirty="0"/>
          </a:p>
        </p:txBody>
      </p:sp>
      <p:sp>
        <p:nvSpPr>
          <p:cNvPr id="3" name="Inhaltsplatzhalter 2"/>
          <p:cNvSpPr>
            <a:spLocks noGrp="1"/>
          </p:cNvSpPr>
          <p:nvPr>
            <p:ph idx="1"/>
          </p:nvPr>
        </p:nvSpPr>
        <p:spPr/>
        <p:txBody>
          <a:bodyPr/>
          <a:lstStyle/>
          <a:p>
            <a:r>
              <a:rPr lang="de-DE" b="0" dirty="0" smtClean="0"/>
              <a:t>Triox ist ein </a:t>
            </a:r>
            <a:r>
              <a:rPr lang="de-DE" dirty="0" smtClean="0"/>
              <a:t>Trimix</a:t>
            </a:r>
            <a:r>
              <a:rPr lang="de-DE" b="0" dirty="0" smtClean="0"/>
              <a:t> mit einem Sauerstoffgehalt von mindestens 21 %</a:t>
            </a:r>
          </a:p>
          <a:p>
            <a:r>
              <a:rPr lang="de-DE" b="0" dirty="0" smtClean="0"/>
              <a:t>Die übliche Bezeichnung entspricht den </a:t>
            </a:r>
            <a:r>
              <a:rPr lang="de-DE" b="0" dirty="0" err="1" smtClean="0"/>
              <a:t>Trimix</a:t>
            </a:r>
            <a:r>
              <a:rPr lang="de-DE" b="0" dirty="0" smtClean="0"/>
              <a:t>-Gemischen</a:t>
            </a:r>
          </a:p>
          <a:p>
            <a:pPr lvl="1">
              <a:buNone/>
            </a:pPr>
            <a:endParaRPr lang="de-DE" b="0" dirty="0" smtClean="0"/>
          </a:p>
          <a:p>
            <a:pPr lvl="1">
              <a:buNone/>
            </a:pPr>
            <a:r>
              <a:rPr lang="de-DE" b="0" dirty="0" smtClean="0"/>
              <a:t>								</a:t>
            </a:r>
            <a:r>
              <a:rPr lang="de-DE" sz="4000" b="0" dirty="0" err="1" smtClean="0">
                <a:solidFill>
                  <a:srgbClr val="FF0000"/>
                </a:solidFill>
              </a:rPr>
              <a:t>Tx</a:t>
            </a:r>
            <a:r>
              <a:rPr lang="de-DE" sz="4000" b="0" dirty="0" smtClean="0">
                <a:solidFill>
                  <a:srgbClr val="FF0000"/>
                </a:solidFill>
              </a:rPr>
              <a:t> 21/35</a:t>
            </a:r>
            <a:r>
              <a:rPr lang="de-DE" sz="4000" b="0" baseline="30000" dirty="0" smtClean="0">
                <a:solidFill>
                  <a:schemeClr val="tx1"/>
                </a:solidFill>
              </a:rPr>
              <a:t>1</a:t>
            </a:r>
            <a:endParaRPr lang="de-DE" sz="4000" b="0" dirty="0" smtClean="0">
              <a:solidFill>
                <a:srgbClr val="FF0000"/>
              </a:solidFill>
            </a:endParaRPr>
          </a:p>
          <a:p>
            <a:pPr lvl="1">
              <a:buNone/>
            </a:pPr>
            <a:r>
              <a:rPr lang="de-DE" b="0" dirty="0" smtClean="0"/>
              <a:t>Abkürzung für Trimix / Triox</a:t>
            </a:r>
          </a:p>
          <a:p>
            <a:pPr lvl="1">
              <a:buNone/>
            </a:pPr>
            <a:r>
              <a:rPr lang="de-DE" b="0" dirty="0" smtClean="0"/>
              <a:t>Anteil Sauerstoff in %</a:t>
            </a:r>
          </a:p>
          <a:p>
            <a:pPr lvl="1">
              <a:buNone/>
            </a:pPr>
            <a:r>
              <a:rPr lang="de-DE" b="0" dirty="0" smtClean="0"/>
              <a:t>Anteil Helium in %</a:t>
            </a:r>
            <a:endParaRPr lang="de-DE" b="0" dirty="0"/>
          </a:p>
        </p:txBody>
      </p:sp>
      <p:cxnSp>
        <p:nvCxnSpPr>
          <p:cNvPr id="5" name="Gewinkelte Verbindung 4"/>
          <p:cNvCxnSpPr/>
          <p:nvPr/>
        </p:nvCxnSpPr>
        <p:spPr bwMode="auto">
          <a:xfrm rot="5400000" flipH="1" flipV="1">
            <a:off x="4572000" y="4077072"/>
            <a:ext cx="216024" cy="216024"/>
          </a:xfrm>
          <a:prstGeom prst="bentConnector3">
            <a:avLst>
              <a:gd name="adj1" fmla="val 1498"/>
            </a:avLst>
          </a:prstGeom>
          <a:solidFill>
            <a:srgbClr val="00B8FF"/>
          </a:solidFill>
          <a:ln w="38100" cap="flat" cmpd="sng" algn="ctr">
            <a:solidFill>
              <a:schemeClr val="tx1"/>
            </a:solidFill>
            <a:prstDash val="solid"/>
            <a:round/>
            <a:headEnd type="none" w="med" len="med"/>
            <a:tailEnd type="arrow"/>
          </a:ln>
          <a:effectLst/>
        </p:spPr>
      </p:cxnSp>
      <p:cxnSp>
        <p:nvCxnSpPr>
          <p:cNvPr id="15" name="Gewinkelte Verbindung 14"/>
          <p:cNvCxnSpPr/>
          <p:nvPr/>
        </p:nvCxnSpPr>
        <p:spPr bwMode="auto">
          <a:xfrm flipV="1">
            <a:off x="3491880" y="4005064"/>
            <a:ext cx="2592288" cy="1224136"/>
          </a:xfrm>
          <a:prstGeom prst="bentConnector3">
            <a:avLst>
              <a:gd name="adj1" fmla="val 99971"/>
            </a:avLst>
          </a:prstGeom>
          <a:solidFill>
            <a:srgbClr val="00B8FF"/>
          </a:solidFill>
          <a:ln w="38100" cap="flat" cmpd="sng" algn="ctr">
            <a:solidFill>
              <a:schemeClr val="tx1"/>
            </a:solidFill>
            <a:prstDash val="solid"/>
            <a:round/>
            <a:headEnd type="none" w="med" len="med"/>
            <a:tailEnd type="arrow"/>
          </a:ln>
          <a:effectLst/>
        </p:spPr>
      </p:cxnSp>
      <p:cxnSp>
        <p:nvCxnSpPr>
          <p:cNvPr id="21" name="Gewinkelte Verbindung 20"/>
          <p:cNvCxnSpPr/>
          <p:nvPr/>
        </p:nvCxnSpPr>
        <p:spPr bwMode="auto">
          <a:xfrm flipV="1">
            <a:off x="3707904" y="4005064"/>
            <a:ext cx="1728192" cy="720080"/>
          </a:xfrm>
          <a:prstGeom prst="bentConnector3">
            <a:avLst>
              <a:gd name="adj1" fmla="val 100016"/>
            </a:avLst>
          </a:prstGeom>
          <a:solidFill>
            <a:srgbClr val="00B8FF"/>
          </a:solidFill>
          <a:ln w="38100" cap="flat" cmpd="sng" algn="ctr">
            <a:solidFill>
              <a:schemeClr val="tx1"/>
            </a:solidFill>
            <a:prstDash val="solid"/>
            <a:round/>
            <a:headEnd type="none" w="med" len="med"/>
            <a:tailEnd type="arrow"/>
          </a:ln>
          <a:effectLst/>
        </p:spPr>
      </p:cxnSp>
      <p:sp>
        <p:nvSpPr>
          <p:cNvPr id="18" name="Textfeld 17"/>
          <p:cNvSpPr txBox="1"/>
          <p:nvPr/>
        </p:nvSpPr>
        <p:spPr>
          <a:xfrm>
            <a:off x="179512" y="6021288"/>
            <a:ext cx="4032448" cy="241926"/>
          </a:xfrm>
          <a:prstGeom prst="rect">
            <a:avLst/>
          </a:prstGeom>
          <a:noFill/>
        </p:spPr>
        <p:txBody>
          <a:bodyPr wrap="square" rtlCol="0">
            <a:spAutoFit/>
          </a:bodyPr>
          <a:lstStyle/>
          <a:p>
            <a:r>
              <a:rPr lang="de-DE" sz="1200" baseline="30000" dirty="0" smtClean="0">
                <a:solidFill>
                  <a:schemeClr val="tx1"/>
                </a:solidFill>
              </a:rPr>
              <a:t>1</a:t>
            </a:r>
            <a:r>
              <a:rPr lang="de-DE" sz="1200" dirty="0" smtClean="0">
                <a:solidFill>
                  <a:schemeClr val="tx1"/>
                </a:solidFill>
              </a:rPr>
              <a:t>Nitrox wird nun auch mit </a:t>
            </a:r>
            <a:r>
              <a:rPr lang="de-DE" sz="1200" b="1" dirty="0" err="1" smtClean="0">
                <a:solidFill>
                  <a:schemeClr val="tx1"/>
                </a:solidFill>
              </a:rPr>
              <a:t>Nx</a:t>
            </a:r>
            <a:r>
              <a:rPr lang="de-DE" sz="1200" dirty="0" smtClean="0">
                <a:solidFill>
                  <a:schemeClr val="tx1"/>
                </a:solidFill>
              </a:rPr>
              <a:t> abgekürzt (EAN ist obsolet)</a:t>
            </a:r>
            <a:endParaRPr lang="de-DE" sz="1200" dirty="0">
              <a:solidFill>
                <a:schemeClr val="tx1"/>
              </a:solidFill>
            </a:endParaRPr>
          </a:p>
        </p:txBody>
      </p:sp>
      <p:sp>
        <p:nvSpPr>
          <p:cNvPr id="9" name="Textfeld 8"/>
          <p:cNvSpPr txBox="1"/>
          <p:nvPr/>
        </p:nvSpPr>
        <p:spPr>
          <a:xfrm>
            <a:off x="0" y="6643458"/>
            <a:ext cx="4320480" cy="241926"/>
          </a:xfrm>
          <a:prstGeom prst="rect">
            <a:avLst/>
          </a:prstGeom>
          <a:noFill/>
        </p:spPr>
        <p:txBody>
          <a:bodyPr wrap="square" rtlCol="0">
            <a:spAutoFit/>
          </a:bodyPr>
          <a:lstStyle/>
          <a:p>
            <a:r>
              <a:rPr lang="de-DE" sz="1200" dirty="0" smtClean="0">
                <a:solidFill>
                  <a:schemeClr val="tx1"/>
                </a:solidFill>
              </a:rPr>
              <a:t>Basierend auf Jürgen Spöris </a:t>
            </a:r>
            <a:r>
              <a:rPr lang="de-DE" sz="1200" b="1" dirty="0" err="1" smtClean="0">
                <a:solidFill>
                  <a:schemeClr val="tx1"/>
                </a:solidFill>
                <a:latin typeface="Calibri" pitchFamily="34" charset="0"/>
              </a:rPr>
              <a:t>Triox</a:t>
            </a:r>
            <a:r>
              <a:rPr lang="de-DE" sz="1200" b="1" dirty="0" smtClean="0">
                <a:solidFill>
                  <a:schemeClr val="tx1"/>
                </a:solidFill>
                <a:latin typeface="Calibri" pitchFamily="34" charset="0"/>
              </a:rPr>
              <a:t>-Unterlagen</a:t>
            </a:r>
            <a:endParaRPr lang="de-DE" sz="1200" b="1" dirty="0">
              <a:solidFill>
                <a:schemeClr val="tx1"/>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Typische Eigenschaften von Helium</a:t>
            </a:r>
            <a:br>
              <a:rPr lang="de-DE" dirty="0" smtClean="0"/>
            </a:br>
            <a:endParaRPr lang="de-DE" dirty="0"/>
          </a:p>
        </p:txBody>
      </p:sp>
      <p:sp>
        <p:nvSpPr>
          <p:cNvPr id="3" name="Inhaltsplatzhalter 2"/>
          <p:cNvSpPr>
            <a:spLocks noGrp="1"/>
          </p:cNvSpPr>
          <p:nvPr>
            <p:ph idx="1"/>
          </p:nvPr>
        </p:nvSpPr>
        <p:spPr>
          <a:xfrm>
            <a:off x="457200" y="1052736"/>
            <a:ext cx="8223250" cy="5071839"/>
          </a:xfrm>
        </p:spPr>
        <p:txBody>
          <a:bodyPr/>
          <a:lstStyle/>
          <a:p>
            <a:r>
              <a:rPr lang="de-DE" sz="2100" b="0" dirty="0" smtClean="0"/>
              <a:t>Helium ist ein echtes </a:t>
            </a:r>
            <a:r>
              <a:rPr lang="de-DE" sz="2100" dirty="0" err="1" smtClean="0"/>
              <a:t>Inertgas</a:t>
            </a:r>
            <a:r>
              <a:rPr lang="de-DE" sz="2100" b="0" dirty="0" smtClean="0"/>
              <a:t>, d.h. es finden im Körper keine Reaktionen mit den Geweben² statt.</a:t>
            </a:r>
          </a:p>
          <a:p>
            <a:r>
              <a:rPr lang="de-DE" sz="2100" b="0" dirty="0" smtClean="0"/>
              <a:t>Es zeichnet sich im typischen Sporttauchbereich durch ein </a:t>
            </a:r>
            <a:r>
              <a:rPr lang="de-DE" sz="2100" dirty="0" smtClean="0"/>
              <a:t>niedriges narkotisches Potential </a:t>
            </a:r>
            <a:r>
              <a:rPr lang="de-DE" sz="2100" b="0" dirty="0" smtClean="0"/>
              <a:t>aus.</a:t>
            </a:r>
          </a:p>
          <a:p>
            <a:r>
              <a:rPr lang="de-DE" sz="2100" b="0" dirty="0" smtClean="0"/>
              <a:t>Aufgrund der geringen Dichte und Viskosität ist das Strömungsverhalten besser und die </a:t>
            </a:r>
            <a:r>
              <a:rPr lang="de-DE" sz="2100" dirty="0" smtClean="0"/>
              <a:t>Atemarbeit geringer</a:t>
            </a:r>
          </a:p>
          <a:p>
            <a:r>
              <a:rPr lang="de-DE" sz="2100" b="0" dirty="0" smtClean="0"/>
              <a:t>Helium hat einen negativen Joule-Thomson-Koeffizienten, d</a:t>
            </a:r>
            <a:r>
              <a:rPr lang="de-DE" sz="2100" b="0" dirty="0" smtClean="0"/>
              <a:t>. h</a:t>
            </a:r>
            <a:r>
              <a:rPr lang="de-DE" sz="2100" b="0" dirty="0" smtClean="0"/>
              <a:t>. es erwärmt sich bei Entspannung =&gt;  </a:t>
            </a:r>
            <a:r>
              <a:rPr lang="de-DE" sz="2100" dirty="0" smtClean="0"/>
              <a:t>Vereisungsgefahr ist deutlich kleiner.</a:t>
            </a:r>
          </a:p>
          <a:p>
            <a:r>
              <a:rPr lang="de-DE" sz="2100" b="0" dirty="0" smtClean="0"/>
              <a:t>Die Wärmeleitung von Helium ist deutlich größer, als die von Luft, d.h. bei der </a:t>
            </a:r>
            <a:r>
              <a:rPr lang="de-DE" sz="2100" b="0" dirty="0" err="1" smtClean="0"/>
              <a:t>Befüllung</a:t>
            </a:r>
            <a:r>
              <a:rPr lang="de-DE" sz="2100" b="0" dirty="0" smtClean="0"/>
              <a:t> von Trockentauchanzügen tritt eine </a:t>
            </a:r>
            <a:r>
              <a:rPr lang="de-DE" sz="2100" dirty="0" smtClean="0"/>
              <a:t>höhere Auskühlung </a:t>
            </a:r>
            <a:r>
              <a:rPr lang="de-DE" sz="2100" b="0" dirty="0" smtClean="0"/>
              <a:t>auf.</a:t>
            </a:r>
            <a:endParaRPr lang="de-DE" sz="2100" b="0" dirty="0"/>
          </a:p>
        </p:txBody>
      </p:sp>
      <p:sp>
        <p:nvSpPr>
          <p:cNvPr id="4" name="Textfeld 3"/>
          <p:cNvSpPr txBox="1"/>
          <p:nvPr/>
        </p:nvSpPr>
        <p:spPr>
          <a:xfrm>
            <a:off x="0" y="6643458"/>
            <a:ext cx="4320480" cy="241926"/>
          </a:xfrm>
          <a:prstGeom prst="rect">
            <a:avLst/>
          </a:prstGeom>
          <a:noFill/>
        </p:spPr>
        <p:txBody>
          <a:bodyPr wrap="square" rtlCol="0">
            <a:spAutoFit/>
          </a:bodyPr>
          <a:lstStyle/>
          <a:p>
            <a:r>
              <a:rPr lang="de-DE" sz="1200" dirty="0" smtClean="0">
                <a:solidFill>
                  <a:schemeClr val="tx1"/>
                </a:solidFill>
              </a:rPr>
              <a:t>Basierend auf Jürgen Spöris </a:t>
            </a:r>
            <a:r>
              <a:rPr lang="de-DE" sz="1200" b="1" dirty="0" err="1" smtClean="0">
                <a:solidFill>
                  <a:schemeClr val="tx1"/>
                </a:solidFill>
                <a:latin typeface="Calibri" pitchFamily="34" charset="0"/>
              </a:rPr>
              <a:t>Triox</a:t>
            </a:r>
            <a:r>
              <a:rPr lang="de-DE" sz="1200" b="1" dirty="0" smtClean="0">
                <a:solidFill>
                  <a:schemeClr val="tx1"/>
                </a:solidFill>
                <a:latin typeface="Calibri" pitchFamily="34" charset="0"/>
              </a:rPr>
              <a:t>-Unterlagen</a:t>
            </a:r>
            <a:endParaRPr lang="de-DE" sz="1200" b="1" dirty="0">
              <a:solidFill>
                <a:schemeClr val="tx1"/>
              </a:solidFill>
              <a:latin typeface="Calibri" pitchFamily="34" charset="0"/>
            </a:endParaRPr>
          </a:p>
        </p:txBody>
      </p:sp>
      <p:sp>
        <p:nvSpPr>
          <p:cNvPr id="5" name="Textfeld 4"/>
          <p:cNvSpPr txBox="1"/>
          <p:nvPr/>
        </p:nvSpPr>
        <p:spPr>
          <a:xfrm>
            <a:off x="971600" y="6093296"/>
            <a:ext cx="7632848" cy="445186"/>
          </a:xfrm>
          <a:prstGeom prst="rect">
            <a:avLst/>
          </a:prstGeom>
          <a:noFill/>
        </p:spPr>
        <p:txBody>
          <a:bodyPr wrap="square" rtlCol="0">
            <a:spAutoFit/>
          </a:bodyPr>
          <a:lstStyle/>
          <a:p>
            <a:r>
              <a:rPr lang="de-DE" sz="1400" dirty="0" smtClean="0">
                <a:solidFill>
                  <a:schemeClr val="tx1"/>
                </a:solidFill>
                <a:latin typeface="Calibri" pitchFamily="34" charset="0"/>
                <a:cs typeface="Calibri" pitchFamily="34" charset="0"/>
              </a:rPr>
              <a:t>²Das viel erwähnte </a:t>
            </a:r>
            <a:r>
              <a:rPr lang="en-GB" sz="1400" dirty="0" smtClean="0">
                <a:solidFill>
                  <a:schemeClr val="tx1"/>
                </a:solidFill>
                <a:latin typeface="Calibri" pitchFamily="34" charset="0"/>
                <a:cs typeface="Calibri" pitchFamily="34" charset="0"/>
              </a:rPr>
              <a:t>High Pressure Nervous Syndrome </a:t>
            </a:r>
            <a:r>
              <a:rPr lang="de-DE" sz="1400" dirty="0" smtClean="0">
                <a:solidFill>
                  <a:schemeClr val="tx1"/>
                </a:solidFill>
                <a:latin typeface="Calibri" pitchFamily="34" charset="0"/>
                <a:cs typeface="Calibri" pitchFamily="34" charset="0"/>
              </a:rPr>
              <a:t>(HPNS) tritt erst bei Tiefen von mehreren hundert Metern auf und ist daher für uns uninteressant.</a:t>
            </a:r>
            <a:endParaRPr lang="de-DE" sz="1400" dirty="0">
              <a:solidFill>
                <a:schemeClr val="tx1"/>
              </a:solidFill>
              <a:latin typeface="Calibri" pitchFamily="34" charset="0"/>
              <a:cs typeface="Calibri"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Vergleich der Wärmeleitung typ. Gase im </a:t>
            </a:r>
            <a:br>
              <a:rPr lang="de-DE" dirty="0" smtClean="0"/>
            </a:br>
            <a:r>
              <a:rPr lang="de-DE" sz="500" dirty="0" smtClean="0"/>
              <a:t/>
            </a:r>
            <a:br>
              <a:rPr lang="de-DE" sz="500" dirty="0" smtClean="0"/>
            </a:br>
            <a:r>
              <a:rPr lang="de-DE" dirty="0" smtClean="0"/>
              <a:t>Sporttauchbereich</a:t>
            </a:r>
            <a:endParaRPr lang="de-DE" dirty="0"/>
          </a:p>
        </p:txBody>
      </p:sp>
      <p:sp>
        <p:nvSpPr>
          <p:cNvPr id="4" name="Textfeld 3"/>
          <p:cNvSpPr txBox="1"/>
          <p:nvPr/>
        </p:nvSpPr>
        <p:spPr>
          <a:xfrm>
            <a:off x="0" y="6543752"/>
            <a:ext cx="3779912" cy="341632"/>
          </a:xfrm>
          <a:prstGeom prst="rect">
            <a:avLst/>
          </a:prstGeom>
          <a:noFill/>
        </p:spPr>
        <p:txBody>
          <a:bodyPr wrap="square" rtlCol="0">
            <a:spAutoFit/>
          </a:bodyPr>
          <a:lstStyle/>
          <a:p>
            <a:r>
              <a:rPr lang="de-DE" sz="1000" b="1" dirty="0" smtClean="0">
                <a:solidFill>
                  <a:schemeClr val="tx1"/>
                </a:solidFill>
              </a:rPr>
              <a:t>Wärmeleitkoeffizient  bei 0 °C</a:t>
            </a:r>
          </a:p>
          <a:p>
            <a:r>
              <a:rPr lang="de-DE" sz="1000" b="1" dirty="0" smtClean="0">
                <a:solidFill>
                  <a:schemeClr val="tx1"/>
                </a:solidFill>
              </a:rPr>
              <a:t>Quelle: </a:t>
            </a:r>
            <a:r>
              <a:rPr lang="de-DE" sz="1000" b="1" dirty="0" err="1" smtClean="0">
                <a:solidFill>
                  <a:schemeClr val="tx1"/>
                </a:solidFill>
              </a:rPr>
              <a:t>Wikipedia</a:t>
            </a:r>
            <a:r>
              <a:rPr lang="de-DE" sz="1000" b="1" dirty="0" smtClean="0">
                <a:solidFill>
                  <a:schemeClr val="tx1"/>
                </a:solidFill>
              </a:rPr>
              <a:t> - Wärmeleitfähigkeit</a:t>
            </a:r>
            <a:endParaRPr lang="de-DE" sz="1000" b="1" dirty="0">
              <a:solidFill>
                <a:schemeClr val="tx1"/>
              </a:solidFill>
            </a:endParaRPr>
          </a:p>
        </p:txBody>
      </p:sp>
      <p:graphicFrame>
        <p:nvGraphicFramePr>
          <p:cNvPr id="6" name="Tabelle 5"/>
          <p:cNvGraphicFramePr>
            <a:graphicFrameLocks noGrp="1"/>
          </p:cNvGraphicFramePr>
          <p:nvPr/>
        </p:nvGraphicFramePr>
        <p:xfrm>
          <a:off x="971600" y="1340768"/>
          <a:ext cx="5544616" cy="3157227"/>
        </p:xfrm>
        <a:graphic>
          <a:graphicData uri="http://schemas.openxmlformats.org/drawingml/2006/table">
            <a:tbl>
              <a:tblPr/>
              <a:tblGrid>
                <a:gridCol w="1795828"/>
                <a:gridCol w="3748788"/>
              </a:tblGrid>
              <a:tr h="343910">
                <a:tc rowSpan="2">
                  <a:txBody>
                    <a:bodyPr/>
                    <a:lstStyle/>
                    <a:p>
                      <a:pPr algn="ctr" fontAlgn="b"/>
                      <a:r>
                        <a:rPr lang="de-DE" sz="2000" b="1" i="0" u="none" strike="noStrike" dirty="0" smtClean="0">
                          <a:solidFill>
                            <a:srgbClr val="000000"/>
                          </a:solidFill>
                          <a:latin typeface="Calibri"/>
                        </a:rPr>
                        <a:t>Stoff</a:t>
                      </a:r>
                    </a:p>
                    <a:p>
                      <a:pPr algn="ctr" fontAlgn="b"/>
                      <a:endParaRPr lang="de-DE" sz="2000" b="1" i="0" u="none" strike="noStrike" dirty="0" smtClean="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Wärmeleitkoeffizient (</a:t>
                      </a:r>
                      <a:r>
                        <a:rPr lang="el-GR" sz="2000" b="1" i="0" u="none" strike="noStrike" dirty="0" smtClean="0">
                          <a:solidFill>
                            <a:srgbClr val="000000"/>
                          </a:solidFill>
                          <a:latin typeface="Calibri"/>
                        </a:rPr>
                        <a:t>λ)</a:t>
                      </a:r>
                      <a:endParaRPr lang="el-GR" sz="2000" b="1"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r>
              <a:tr h="343910">
                <a:tc vMerge="1">
                  <a:txBody>
                    <a:bodyPr/>
                    <a:lstStyle/>
                    <a:p>
                      <a:pPr algn="ctr" fontAlgn="b"/>
                      <a:endParaRPr lang="de-DE" sz="2400" b="1" i="0" u="none" strike="noStrike" dirty="0">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a:solidFill>
                            <a:srgbClr val="000000"/>
                          </a:solidFill>
                          <a:latin typeface="Calibri"/>
                        </a:rPr>
                        <a:t>in mW / (m * k)</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Helium</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156,7</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Stickstoff</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a:solidFill>
                            <a:srgbClr val="000000"/>
                          </a:solidFill>
                          <a:latin typeface="Calibri"/>
                        </a:rPr>
                        <a:t>26</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Sauerstoff</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26,3</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Argon</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17,9</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947">
                <a:tc>
                  <a:txBody>
                    <a:bodyPr/>
                    <a:lstStyle/>
                    <a:p>
                      <a:pPr algn="l" fontAlgn="b"/>
                      <a:r>
                        <a:rPr lang="de-DE" sz="2000" b="1" i="0" u="none" strike="noStrike">
                          <a:solidFill>
                            <a:srgbClr val="000000"/>
                          </a:solidFill>
                          <a:latin typeface="Calibri"/>
                        </a:rPr>
                        <a:t>CO</a:t>
                      </a:r>
                      <a:r>
                        <a:rPr lang="de-DE" sz="2000" b="1" i="0" u="none" strike="noStrike" baseline="-25000">
                          <a:solidFill>
                            <a:srgbClr val="000000"/>
                          </a:solidFill>
                          <a:latin typeface="Calibri"/>
                        </a:rPr>
                        <a:t>2</a:t>
                      </a:r>
                      <a:endParaRPr lang="de-DE" sz="2000" b="1" i="0" u="none" strike="noStrike">
                        <a:solidFill>
                          <a:srgbClr val="000000"/>
                        </a:solidFill>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16,8</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Luft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de-DE" sz="2000" b="1" i="0" u="none" strike="noStrike" dirty="0">
                          <a:solidFill>
                            <a:srgbClr val="000000"/>
                          </a:solidFill>
                          <a:latin typeface="Calibri"/>
                        </a:rPr>
                        <a:t>26,2</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910">
                <a:tc>
                  <a:txBody>
                    <a:bodyPr/>
                    <a:lstStyle/>
                    <a:p>
                      <a:pPr algn="l" fontAlgn="b"/>
                      <a:r>
                        <a:rPr lang="de-DE" sz="2000" b="1" i="0" u="none" strike="noStrike">
                          <a:solidFill>
                            <a:srgbClr val="000000"/>
                          </a:solidFill>
                          <a:latin typeface="Calibri"/>
                        </a:rPr>
                        <a:t>Wasser</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de-DE" sz="2000" b="1" i="0" u="none" strike="noStrike" dirty="0">
                          <a:solidFill>
                            <a:srgbClr val="000000"/>
                          </a:solidFill>
                          <a:latin typeface="Calibri"/>
                        </a:rPr>
                        <a:t>556,2</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8" name="Inhaltsplatzhalter 2"/>
          <p:cNvSpPr txBox="1">
            <a:spLocks/>
          </p:cNvSpPr>
          <p:nvPr/>
        </p:nvSpPr>
        <p:spPr bwMode="auto">
          <a:xfrm>
            <a:off x="0" y="4725144"/>
            <a:ext cx="8604448" cy="1728192"/>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936000" lvl="1" indent="-457200" eaLnBrk="0" hangingPunct="0">
              <a:lnSpc>
                <a:spcPct val="120000"/>
              </a:lnSpc>
              <a:buFont typeface="Arial" charset="0"/>
              <a:buChar char="•"/>
              <a:tabLst>
                <a:tab pos="0" algn="l"/>
              </a:tabLst>
            </a:pPr>
            <a:r>
              <a:rPr kumimoji="0" lang="de-DE" sz="2000" b="1"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rPr>
              <a:t>Der </a:t>
            </a:r>
            <a:r>
              <a:rPr lang="de-DE" sz="2000" b="1" dirty="0" smtClean="0">
                <a:solidFill>
                  <a:schemeClr val="tx1"/>
                </a:solidFill>
                <a:latin typeface="Calibri" pitchFamily="34" charset="0"/>
              </a:rPr>
              <a:t>Wärmeleitkoeffizient von Helium ist nur um den Faktor 3,5 niedriger als Wasser!</a:t>
            </a:r>
          </a:p>
          <a:p>
            <a:pPr marL="936000" lvl="1" indent="-457200" eaLnBrk="0" hangingPunct="0">
              <a:lnSpc>
                <a:spcPct val="120000"/>
              </a:lnSpc>
              <a:buFont typeface="Arial" charset="0"/>
              <a:buChar char="•"/>
              <a:tabLst>
                <a:tab pos="0" algn="l"/>
              </a:tabLst>
            </a:pPr>
            <a:r>
              <a:rPr kumimoji="0" lang="de-DE" sz="2000" b="1" i="0" u="none" strike="noStrike" kern="0" cap="none" spc="0" normalizeH="0" baseline="0" noProof="0" dirty="0" smtClean="0">
                <a:ln w="0">
                  <a:noFill/>
                </a:ln>
                <a:solidFill>
                  <a:schemeClr val="tx1"/>
                </a:solidFill>
                <a:effectLst/>
                <a:uLnTx/>
                <a:uFillTx/>
                <a:latin typeface="Calibri" pitchFamily="34" charset="0"/>
                <a:ea typeface="+mn-ea"/>
                <a:cs typeface="Calibri" pitchFamily="34" charset="0"/>
              </a:rPr>
              <a:t>Beim Tauchen mit Trimix</a:t>
            </a:r>
            <a:r>
              <a:rPr kumimoji="0" lang="de-DE" sz="2000" b="1" i="0" u="none" strike="noStrike" kern="0" cap="none" spc="0" normalizeH="0" noProof="0" dirty="0" smtClean="0">
                <a:ln w="0">
                  <a:noFill/>
                </a:ln>
                <a:solidFill>
                  <a:schemeClr val="tx1"/>
                </a:solidFill>
                <a:effectLst/>
                <a:uLnTx/>
                <a:uFillTx/>
                <a:latin typeface="Calibri" pitchFamily="34" charset="0"/>
                <a:ea typeface="+mn-ea"/>
                <a:cs typeface="Calibri" pitchFamily="34" charset="0"/>
              </a:rPr>
              <a:t> ist es daher sinnvoll ein anderes Tariergas zu verwenden.</a:t>
            </a:r>
            <a:endParaRPr kumimoji="0" lang="de-DE" sz="2000" b="1"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Anforderungen an Ausrüstung und Taucher</a:t>
            </a:r>
            <a:endParaRPr lang="de-DE" dirty="0"/>
          </a:p>
        </p:txBody>
      </p:sp>
      <p:sp>
        <p:nvSpPr>
          <p:cNvPr id="3" name="Untertitel 2"/>
          <p:cNvSpPr>
            <a:spLocks noGrp="1"/>
          </p:cNvSpPr>
          <p:nvPr>
            <p:ph type="subTitle" idx="1"/>
          </p:nvPr>
        </p:nvSpPr>
        <p:spPr/>
        <p:txBody>
          <a:bodyPr/>
          <a:lstStyle/>
          <a:p>
            <a:r>
              <a:rPr lang="de-DE" dirty="0" smtClean="0"/>
              <a:t>Mentale Verfassung, Psyche beim Tauchen und benötigte Ausrüstung</a:t>
            </a:r>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9147" y="130622"/>
            <a:ext cx="6248079" cy="922114"/>
          </a:xfrm>
        </p:spPr>
        <p:txBody>
          <a:bodyPr/>
          <a:lstStyle/>
          <a:p>
            <a:r>
              <a:rPr lang="de-DE" sz="2800" dirty="0" smtClean="0"/>
              <a:t>Psychologie beim Tauchen?</a:t>
            </a:r>
            <a:endParaRPr lang="de-DE" sz="2800" dirty="0"/>
          </a:p>
        </p:txBody>
      </p:sp>
      <p:sp>
        <p:nvSpPr>
          <p:cNvPr id="4" name="Inhaltsplatzhalter 3"/>
          <p:cNvSpPr>
            <a:spLocks noGrp="1"/>
          </p:cNvSpPr>
          <p:nvPr>
            <p:ph sz="quarter" idx="4294967295"/>
          </p:nvPr>
        </p:nvSpPr>
        <p:spPr>
          <a:xfrm>
            <a:off x="251520" y="1340768"/>
            <a:ext cx="8280920" cy="4968552"/>
          </a:xfrm>
        </p:spPr>
        <p:txBody>
          <a:bodyPr/>
          <a:lstStyle/>
          <a:p>
            <a:r>
              <a:rPr lang="de-DE" b="0" dirty="0" smtClean="0"/>
              <a:t>Die meisten Unfälle im (Sport-) Tauchen resultieren aus mangelnder Vorbereitung und resultierender Panik.</a:t>
            </a:r>
          </a:p>
          <a:p>
            <a:r>
              <a:rPr lang="de-DE" b="0" dirty="0" smtClean="0"/>
              <a:t>Eine DCS-Behandlung ist aussichtsreicher als die Wiederbelebung eines Ertrunkenen!</a:t>
            </a:r>
          </a:p>
          <a:p>
            <a:r>
              <a:rPr lang="de-DE" b="0" dirty="0" smtClean="0"/>
              <a:t>Die meisten ertrunkenen Taucher hatten noch ihren </a:t>
            </a:r>
            <a:r>
              <a:rPr lang="de-DE" b="0" dirty="0" err="1" smtClean="0"/>
              <a:t>Bleigurt</a:t>
            </a:r>
            <a:r>
              <a:rPr lang="de-DE" b="0" dirty="0" smtClean="0"/>
              <a:t> um!</a:t>
            </a:r>
          </a:p>
          <a:p>
            <a:r>
              <a:rPr lang="de-DE" b="0" dirty="0" smtClean="0"/>
              <a:t>Panikaufstiege sollten in jedem Fall verhindert werden </a:t>
            </a:r>
            <a:r>
              <a:rPr lang="de-DE" b="0" dirty="0" smtClean="0">
                <a:sym typeface="Wingdings" panose="05000000000000000000" pitchFamily="2" charset="2"/>
              </a:rPr>
              <a:t></a:t>
            </a:r>
            <a:r>
              <a:rPr lang="de-DE" b="0" dirty="0" smtClean="0"/>
              <a:t> </a:t>
            </a:r>
            <a:r>
              <a:rPr lang="de-DE" b="0" dirty="0" smtClean="0"/>
              <a:t>Gefahr eines Lungenrisses!</a:t>
            </a:r>
          </a:p>
          <a:p>
            <a:r>
              <a:rPr lang="de-DE" b="0" dirty="0" smtClean="0"/>
              <a:t>Wenn man Panik bekommt, ist die Wahrscheinlichkeit unverletzt nach oben zu kommen nicht sehr groß!</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Einfluss der Psychologie bei </a:t>
            </a:r>
            <a:br>
              <a:rPr lang="de-DE" dirty="0" smtClean="0"/>
            </a:br>
            <a:r>
              <a:rPr lang="de-DE" sz="500" dirty="0" smtClean="0"/>
              <a:t/>
            </a:r>
            <a:br>
              <a:rPr lang="de-DE" sz="500" dirty="0" smtClean="0"/>
            </a:br>
            <a:r>
              <a:rPr lang="de-DE" dirty="0" smtClean="0"/>
              <a:t>anspruchsvollen Tauchgängen</a:t>
            </a:r>
            <a:endParaRPr lang="de-DE" dirty="0"/>
          </a:p>
        </p:txBody>
      </p:sp>
      <p:sp>
        <p:nvSpPr>
          <p:cNvPr id="3" name="Inhaltsplatzhalter 2"/>
          <p:cNvSpPr>
            <a:spLocks noGrp="1"/>
          </p:cNvSpPr>
          <p:nvPr>
            <p:ph idx="1"/>
          </p:nvPr>
        </p:nvSpPr>
        <p:spPr>
          <a:xfrm>
            <a:off x="457200" y="1340768"/>
            <a:ext cx="8147248" cy="4783807"/>
          </a:xfrm>
        </p:spPr>
        <p:txBody>
          <a:bodyPr/>
          <a:lstStyle/>
          <a:p>
            <a:r>
              <a:rPr lang="de-DE" sz="2000" dirty="0" smtClean="0"/>
              <a:t>Aufrichtig zu sich selbst sein!</a:t>
            </a:r>
          </a:p>
          <a:p>
            <a:pPr lvl="1"/>
            <a:r>
              <a:rPr lang="de-DE" sz="2000" b="0" dirty="0" smtClean="0"/>
              <a:t>Habe ich ein gutes Gefühl bei dem was ich mache?</a:t>
            </a:r>
          </a:p>
          <a:p>
            <a:pPr lvl="1"/>
            <a:r>
              <a:rPr lang="de-DE" sz="2000" b="0" dirty="0" smtClean="0"/>
              <a:t>Kann ich mir Vorstellen die Situation allein zu bewältigen?</a:t>
            </a:r>
          </a:p>
          <a:p>
            <a:pPr lvl="1"/>
            <a:r>
              <a:rPr lang="de-DE" sz="2000" b="0" dirty="0" smtClean="0"/>
              <a:t>Bei anspruchsvollen Tauchgängen findet 80% des Tauchgangs im Kopf statt!</a:t>
            </a:r>
          </a:p>
          <a:p>
            <a:r>
              <a:rPr lang="de-DE" sz="2000" dirty="0" smtClean="0"/>
              <a:t>Selbstvertrauen entwickeln</a:t>
            </a:r>
          </a:p>
          <a:p>
            <a:pPr lvl="1"/>
            <a:r>
              <a:rPr lang="de-DE" sz="2000" b="0" dirty="0" smtClean="0"/>
              <a:t>Durch Übungstauchgänge</a:t>
            </a:r>
          </a:p>
          <a:p>
            <a:pPr lvl="1"/>
            <a:r>
              <a:rPr lang="de-DE" sz="2000" b="0" dirty="0" smtClean="0"/>
              <a:t>Erfahrung kommt mit dem Wiederholen von Übungen</a:t>
            </a:r>
            <a:br>
              <a:rPr lang="de-DE" sz="2000" b="0" dirty="0" smtClean="0"/>
            </a:br>
            <a:r>
              <a:rPr lang="de-DE" sz="2000" b="0" dirty="0" smtClean="0"/>
              <a:t>und häufigem Tun! </a:t>
            </a:r>
          </a:p>
          <a:p>
            <a:pPr lvl="1"/>
            <a:r>
              <a:rPr lang="de-DE" sz="2000" b="0" dirty="0" smtClean="0"/>
              <a:t>Verschiebung von aktivem Tun zum unbewussten Handeln</a:t>
            </a:r>
          </a:p>
          <a:p>
            <a:pPr lvl="1">
              <a:buNone/>
            </a:pPr>
            <a:endParaRPr lang="de-DE" sz="2000" dirty="0" smtClean="0"/>
          </a:p>
          <a:p>
            <a:pPr lvl="1" algn="ctr">
              <a:buNone/>
            </a:pPr>
            <a:r>
              <a:rPr lang="de-DE" sz="2000" dirty="0" smtClean="0"/>
              <a:t>In jeden Tauchgang sollte eine kleine Übung eingebaut sein!</a:t>
            </a:r>
          </a:p>
          <a:p>
            <a:pPr lvl="1"/>
            <a:endParaRPr lang="de-DE" sz="2000" b="0"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t>
            </a:r>
            <a:r>
              <a:rPr lang="de-DE" dirty="0" err="1" smtClean="0"/>
              <a:t>Awareness</a:t>
            </a:r>
            <a:r>
              <a:rPr lang="de-DE" dirty="0" smtClean="0"/>
              <a:t>“ entwickeln</a:t>
            </a:r>
            <a:br>
              <a:rPr lang="de-DE" dirty="0" smtClean="0"/>
            </a:br>
            <a:endParaRPr lang="de-DE" dirty="0"/>
          </a:p>
        </p:txBody>
      </p:sp>
      <p:sp>
        <p:nvSpPr>
          <p:cNvPr id="3" name="Inhaltsplatzhalter 2"/>
          <p:cNvSpPr>
            <a:spLocks noGrp="1"/>
          </p:cNvSpPr>
          <p:nvPr>
            <p:ph idx="1"/>
          </p:nvPr>
        </p:nvSpPr>
        <p:spPr/>
        <p:txBody>
          <a:bodyPr/>
          <a:lstStyle/>
          <a:p>
            <a:r>
              <a:rPr lang="de-DE" dirty="0" err="1" smtClean="0"/>
              <a:t>Awareness</a:t>
            </a:r>
            <a:r>
              <a:rPr lang="de-DE" dirty="0" smtClean="0"/>
              <a:t> (engl. „Bewusstsein“ oder „</a:t>
            </a:r>
            <a:r>
              <a:rPr lang="de-DE" dirty="0" err="1" smtClean="0"/>
              <a:t>Gewahrsein</a:t>
            </a:r>
            <a:r>
              <a:rPr lang="de-DE" dirty="0" smtClean="0"/>
              <a:t>“, auch übersetzt als „Bewusstheit“)</a:t>
            </a:r>
          </a:p>
          <a:p>
            <a:r>
              <a:rPr lang="de-DE" dirty="0" smtClean="0"/>
              <a:t>Ständiges Wissen um den Tauchgang</a:t>
            </a:r>
          </a:p>
          <a:p>
            <a:pPr lvl="1"/>
            <a:r>
              <a:rPr lang="de-DE" b="0" dirty="0" smtClean="0"/>
              <a:t>Was mache ich gerade? </a:t>
            </a:r>
          </a:p>
          <a:p>
            <a:pPr lvl="1"/>
            <a:r>
              <a:rPr lang="de-DE" b="0" dirty="0" smtClean="0"/>
              <a:t>Wie fühle ich mich?</a:t>
            </a:r>
          </a:p>
          <a:p>
            <a:pPr lvl="1"/>
            <a:r>
              <a:rPr lang="de-DE" b="0" dirty="0" smtClean="0"/>
              <a:t>Wo ist/sind mein(e) Tauchpartner?</a:t>
            </a:r>
          </a:p>
          <a:p>
            <a:pPr lvl="1"/>
            <a:r>
              <a:rPr lang="de-DE" b="0" dirty="0" smtClean="0"/>
              <a:t>Wo befinden wir uns? </a:t>
            </a:r>
          </a:p>
          <a:p>
            <a:pPr lvl="1"/>
            <a:r>
              <a:rPr lang="de-DE" b="0" dirty="0" smtClean="0"/>
              <a:t>Wo befinde wir uns in der Runtime?</a:t>
            </a:r>
          </a:p>
          <a:p>
            <a:pPr lvl="1"/>
            <a:r>
              <a:rPr lang="de-DE" b="0" dirty="0" smtClean="0"/>
              <a:t>Was muss ich noch tun?</a:t>
            </a:r>
          </a:p>
          <a:p>
            <a:pPr>
              <a:buNone/>
            </a:pPr>
            <a:endParaRPr lang="de-DE" dirty="0"/>
          </a:p>
        </p:txBody>
      </p:sp>
      <p:grpSp>
        <p:nvGrpSpPr>
          <p:cNvPr id="4" name="Gruppieren 3"/>
          <p:cNvGrpSpPr/>
          <p:nvPr/>
        </p:nvGrpSpPr>
        <p:grpSpPr>
          <a:xfrm>
            <a:off x="6012160" y="2204864"/>
            <a:ext cx="2520280" cy="2448272"/>
            <a:chOff x="6753200" y="2276872"/>
            <a:chExt cx="2520280" cy="2448272"/>
          </a:xfrm>
        </p:grpSpPr>
        <p:sp>
          <p:nvSpPr>
            <p:cNvPr id="5" name="Ellipse 4"/>
            <p:cNvSpPr/>
            <p:nvPr/>
          </p:nvSpPr>
          <p:spPr>
            <a:xfrm>
              <a:off x="6753200" y="2276872"/>
              <a:ext cx="2520280"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7473280" y="4263479"/>
              <a:ext cx="1027076" cy="345031"/>
            </a:xfrm>
            <a:prstGeom prst="rect">
              <a:avLst/>
            </a:prstGeom>
          </p:spPr>
          <p:txBody>
            <a:bodyPr wrap="none">
              <a:spAutoFit/>
            </a:bodyPr>
            <a:lstStyle/>
            <a:p>
              <a:r>
                <a:rPr lang="de-DE" sz="2000" b="1" dirty="0" smtClean="0">
                  <a:solidFill>
                    <a:schemeClr val="tx1"/>
                  </a:solidFill>
                  <a:latin typeface="Calibri" pitchFamily="34" charset="0"/>
                  <a:sym typeface="Wingdings" pitchFamily="2" charset="2"/>
                </a:rPr>
                <a:t>Umwelt</a:t>
              </a:r>
              <a:endParaRPr lang="de-DE" sz="2000" b="1" dirty="0">
                <a:solidFill>
                  <a:schemeClr val="tx1"/>
                </a:solidFill>
              </a:endParaRPr>
            </a:p>
          </p:txBody>
        </p:sp>
        <p:grpSp>
          <p:nvGrpSpPr>
            <p:cNvPr id="7" name="Gruppieren 13"/>
            <p:cNvGrpSpPr/>
            <p:nvPr/>
          </p:nvGrpSpPr>
          <p:grpSpPr>
            <a:xfrm>
              <a:off x="7113240" y="2708920"/>
              <a:ext cx="1800200" cy="1368152"/>
              <a:chOff x="7113240" y="2708920"/>
              <a:chExt cx="1800200" cy="1368152"/>
            </a:xfrm>
          </p:grpSpPr>
          <p:sp>
            <p:nvSpPr>
              <p:cNvPr id="11" name="Ellipse 10"/>
              <p:cNvSpPr/>
              <p:nvPr/>
            </p:nvSpPr>
            <p:spPr>
              <a:xfrm>
                <a:off x="7113240" y="2708920"/>
                <a:ext cx="1800200"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7617296" y="3615407"/>
                <a:ext cx="870816" cy="345031"/>
              </a:xfrm>
              <a:prstGeom prst="rect">
                <a:avLst/>
              </a:prstGeom>
            </p:spPr>
            <p:txBody>
              <a:bodyPr wrap="none">
                <a:spAutoFit/>
              </a:bodyPr>
              <a:lstStyle/>
              <a:p>
                <a:r>
                  <a:rPr lang="de-DE" sz="2000" b="1" dirty="0" smtClean="0">
                    <a:solidFill>
                      <a:schemeClr val="tx1"/>
                    </a:solidFill>
                    <a:latin typeface="Calibri" pitchFamily="34" charset="0"/>
                    <a:sym typeface="Wingdings" pitchFamily="2" charset="2"/>
                  </a:rPr>
                  <a:t>TEAM </a:t>
                </a:r>
                <a:endParaRPr lang="de-DE" sz="2000" b="1" dirty="0">
                  <a:solidFill>
                    <a:schemeClr val="tx1"/>
                  </a:solidFill>
                </a:endParaRPr>
              </a:p>
            </p:txBody>
          </p:sp>
        </p:grpSp>
        <p:grpSp>
          <p:nvGrpSpPr>
            <p:cNvPr id="8" name="Gruppieren 12"/>
            <p:cNvGrpSpPr/>
            <p:nvPr/>
          </p:nvGrpSpPr>
          <p:grpSpPr>
            <a:xfrm>
              <a:off x="7617296" y="2924944"/>
              <a:ext cx="792088" cy="576064"/>
              <a:chOff x="6609184" y="5013176"/>
              <a:chExt cx="792088" cy="576064"/>
            </a:xfrm>
          </p:grpSpPr>
          <p:sp>
            <p:nvSpPr>
              <p:cNvPr id="9" name="Ellipse 8"/>
              <p:cNvSpPr/>
              <p:nvPr/>
            </p:nvSpPr>
            <p:spPr>
              <a:xfrm>
                <a:off x="6609184" y="5013176"/>
                <a:ext cx="792088" cy="57606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6753200" y="5199583"/>
                <a:ext cx="609462" cy="345031"/>
              </a:xfrm>
              <a:prstGeom prst="rect">
                <a:avLst/>
              </a:prstGeom>
            </p:spPr>
            <p:txBody>
              <a:bodyPr wrap="none">
                <a:spAutoFit/>
              </a:bodyPr>
              <a:lstStyle/>
              <a:p>
                <a:r>
                  <a:rPr lang="de-DE" sz="2000" b="1" dirty="0" smtClean="0">
                    <a:solidFill>
                      <a:schemeClr val="tx1"/>
                    </a:solidFill>
                    <a:latin typeface="Calibri" pitchFamily="34" charset="0"/>
                  </a:rPr>
                  <a:t>ICH </a:t>
                </a:r>
                <a:endParaRPr lang="de-DE" sz="2000" b="1" dirty="0">
                  <a:solidFill>
                    <a:schemeClr val="tx1"/>
                  </a:solidFill>
                </a:endParaRPr>
              </a:p>
            </p:txBody>
          </p:sp>
        </p:gr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Sichere Durchführung von Tauchgängen</a:t>
            </a:r>
            <a:br>
              <a:rPr lang="de-DE" dirty="0" smtClean="0"/>
            </a:br>
            <a:r>
              <a:rPr lang="de-DE" sz="600" dirty="0" smtClean="0"/>
              <a:t/>
            </a:r>
            <a:br>
              <a:rPr lang="de-DE" sz="600" dirty="0" smtClean="0"/>
            </a:br>
            <a:r>
              <a:rPr lang="de-DE" dirty="0" smtClean="0"/>
              <a:t>mit Dekompressionspflicht</a:t>
            </a:r>
            <a:endParaRPr lang="de-DE" dirty="0"/>
          </a:p>
        </p:txBody>
      </p:sp>
      <p:sp>
        <p:nvSpPr>
          <p:cNvPr id="3" name="Inhaltsplatzhalter 2"/>
          <p:cNvSpPr>
            <a:spLocks noGrp="1"/>
          </p:cNvSpPr>
          <p:nvPr>
            <p:ph idx="1"/>
          </p:nvPr>
        </p:nvSpPr>
        <p:spPr/>
        <p:txBody>
          <a:bodyPr/>
          <a:lstStyle/>
          <a:p>
            <a:r>
              <a:rPr lang="de-DE" dirty="0" smtClean="0"/>
              <a:t>Virtual Overhead Environment</a:t>
            </a:r>
          </a:p>
          <a:p>
            <a:pPr lvl="1"/>
            <a:r>
              <a:rPr lang="de-DE" b="0" dirty="0" smtClean="0"/>
              <a:t>Obwohl man nicht in einer Höhle oder einem Wrack ist, </a:t>
            </a:r>
            <a:br>
              <a:rPr lang="de-DE" b="0" dirty="0" smtClean="0"/>
            </a:br>
            <a:r>
              <a:rPr lang="de-DE" b="0" dirty="0" smtClean="0"/>
              <a:t>ist auftauchen nicht möglich (bzw. nicht ratsam ;))</a:t>
            </a:r>
          </a:p>
          <a:p>
            <a:r>
              <a:rPr lang="de-DE" dirty="0" smtClean="0"/>
              <a:t>Anforderungen</a:t>
            </a:r>
          </a:p>
          <a:p>
            <a:pPr lvl="1"/>
            <a:r>
              <a:rPr lang="de-DE" b="0" dirty="0" smtClean="0"/>
              <a:t>Tauchpartner müssen ein Team sein</a:t>
            </a:r>
          </a:p>
          <a:p>
            <a:pPr lvl="1"/>
            <a:r>
              <a:rPr lang="de-DE" b="0" dirty="0" smtClean="0"/>
              <a:t>Team muss in der Lage sein, eventuelle auftretende Probleme </a:t>
            </a:r>
            <a:r>
              <a:rPr lang="de-DE" u="sng" dirty="0" smtClean="0"/>
              <a:t>unter</a:t>
            </a:r>
            <a:r>
              <a:rPr lang="de-DE" b="0" dirty="0" smtClean="0"/>
              <a:t> Wasser </a:t>
            </a:r>
            <a:r>
              <a:rPr lang="de-DE" b="0" dirty="0" smtClean="0"/>
              <a:t>zu lösen!</a:t>
            </a:r>
          </a:p>
          <a:p>
            <a:r>
              <a:rPr lang="de-DE" dirty="0" smtClean="0"/>
              <a:t>Konsequenzen für jeden Taucher</a:t>
            </a:r>
          </a:p>
          <a:p>
            <a:pPr lvl="1"/>
            <a:r>
              <a:rPr lang="de-DE" b="0" dirty="0" smtClean="0"/>
              <a:t>Angemessene Ausrüstung und Fähigkeiten (Skills)</a:t>
            </a:r>
          </a:p>
          <a:p>
            <a:pPr lvl="1"/>
            <a:r>
              <a:rPr lang="de-DE" b="0" dirty="0" smtClean="0"/>
              <a:t>Angemessene Gas- und Tauchgangsplanung</a:t>
            </a:r>
          </a:p>
          <a:p>
            <a:pPr lvl="1"/>
            <a:endParaRPr lang="de-DE" b="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6407150" cy="1181100"/>
          </a:xfrm>
        </p:spPr>
        <p:txBody>
          <a:bodyPr/>
          <a:lstStyle/>
          <a:p>
            <a:r>
              <a:rPr lang="de-DE" dirty="0" smtClean="0"/>
              <a:t>Lizenz</a:t>
            </a:r>
            <a:br>
              <a:rPr lang="de-DE" dirty="0" smtClean="0"/>
            </a:br>
            <a:endParaRPr lang="de-DE" dirty="0"/>
          </a:p>
        </p:txBody>
      </p:sp>
      <p:sp>
        <p:nvSpPr>
          <p:cNvPr id="3" name="Inhaltsplatzhalter 2"/>
          <p:cNvSpPr>
            <a:spLocks noGrp="1"/>
          </p:cNvSpPr>
          <p:nvPr>
            <p:ph idx="1"/>
          </p:nvPr>
        </p:nvSpPr>
        <p:spPr>
          <a:xfrm>
            <a:off x="179512" y="1268760"/>
            <a:ext cx="8280920" cy="5184576"/>
          </a:xfrm>
        </p:spPr>
        <p:txBody>
          <a:bodyPr/>
          <a:lstStyle/>
          <a:p>
            <a:pPr algn="just"/>
            <a:r>
              <a:rPr lang="de-DE" sz="2300" dirty="0" smtClean="0"/>
              <a:t>Alle in diesem Foliensatz enthaltenen Angaben, Daten, Ergebnisse usw. wurden vom Autor nach bestem Wissen erarbeitet und von ihm selbst mit größtmöglicher Sorgfalt überprüft. Gleichwohl sind inhaltliche Fehler nicht vollständig auszuschließen. Die Angaben erfolgen daher ohne Garantie des Autors.</a:t>
            </a:r>
          </a:p>
          <a:p>
            <a:pPr algn="just"/>
            <a:r>
              <a:rPr lang="de-DE" sz="2300" dirty="0" smtClean="0"/>
              <a:t>Der Autor übernimmt keinerlei Verantwortung oder Haftung für jegliche inhaltliche Unrichtigkeit und daraus entstehende Schäden</a:t>
            </a:r>
          </a:p>
          <a:p>
            <a:pPr algn="just"/>
            <a:r>
              <a:rPr lang="de-DE" sz="2300" dirty="0" smtClean="0"/>
              <a:t>Dieses Werk bzw. Inhalt steht (wenn nicht anders gekennzeichnet) unter der </a:t>
            </a:r>
            <a:r>
              <a:rPr lang="de-DE" sz="2300" dirty="0" smtClean="0">
                <a:hlinkClick r:id="rId2"/>
              </a:rPr>
              <a:t>Creative </a:t>
            </a:r>
            <a:r>
              <a:rPr lang="de-DE" sz="2300" dirty="0" err="1" smtClean="0">
                <a:hlinkClick r:id="rId2"/>
              </a:rPr>
              <a:t>Commons</a:t>
            </a:r>
            <a:r>
              <a:rPr lang="de-DE" sz="2300" dirty="0" smtClean="0">
                <a:hlinkClick r:id="rId2"/>
              </a:rPr>
              <a:t> Namensnennung - Weitergabe unter gleichen Bedingungen 3.0 </a:t>
            </a:r>
            <a:r>
              <a:rPr lang="de-DE" sz="2300" dirty="0" err="1" smtClean="0">
                <a:hlinkClick r:id="rId2"/>
              </a:rPr>
              <a:t>Unported</a:t>
            </a:r>
            <a:r>
              <a:rPr lang="de-DE" sz="2300" dirty="0" smtClean="0">
                <a:hlinkClick r:id="rId2"/>
              </a:rPr>
              <a:t> Lizenz (CC BY-SA 3.0).</a:t>
            </a:r>
            <a:endParaRPr lang="de-DE" sz="2300"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Anforderungen an die Ausrüstung</a:t>
            </a:r>
            <a:br>
              <a:rPr lang="de-DE" dirty="0" smtClean="0"/>
            </a:br>
            <a:endParaRPr lang="de-DE" dirty="0"/>
          </a:p>
        </p:txBody>
      </p:sp>
      <p:sp>
        <p:nvSpPr>
          <p:cNvPr id="3" name="Inhaltsplatzhalter 2"/>
          <p:cNvSpPr>
            <a:spLocks noGrp="1"/>
          </p:cNvSpPr>
          <p:nvPr>
            <p:ph idx="1"/>
          </p:nvPr>
        </p:nvSpPr>
        <p:spPr/>
        <p:txBody>
          <a:bodyPr/>
          <a:lstStyle/>
          <a:p>
            <a:r>
              <a:rPr lang="de-DE" b="0" dirty="0" smtClean="0"/>
              <a:t>Der VDST empfiehlt </a:t>
            </a:r>
            <a:r>
              <a:rPr lang="de-DE" dirty="0" smtClean="0"/>
              <a:t>standardisierte Ausrüstung</a:t>
            </a:r>
            <a:r>
              <a:rPr lang="de-DE" b="0" dirty="0" smtClean="0"/>
              <a:t>!</a:t>
            </a:r>
          </a:p>
          <a:p>
            <a:r>
              <a:rPr lang="de-DE" b="0" dirty="0" smtClean="0"/>
              <a:t>Die Ausrüstung muss </a:t>
            </a:r>
            <a:r>
              <a:rPr lang="de-DE" dirty="0" smtClean="0"/>
              <a:t>zweckmäßig</a:t>
            </a:r>
            <a:r>
              <a:rPr lang="de-DE" b="0" dirty="0" smtClean="0"/>
              <a:t> angepasst sein!</a:t>
            </a:r>
          </a:p>
          <a:p>
            <a:r>
              <a:rPr lang="de-DE" dirty="0" smtClean="0"/>
              <a:t>Die Ausrüstung muss eine horizontale Wasserlage ohne Flosseneinsatz zulassen</a:t>
            </a:r>
          </a:p>
          <a:p>
            <a:pPr lvl="1"/>
            <a:r>
              <a:rPr lang="de-DE" sz="2000" b="0" dirty="0" smtClean="0"/>
              <a:t>erlaubt eine effektive Partnerbeobachtung, -Kommunikation und -Hilfe</a:t>
            </a:r>
          </a:p>
          <a:p>
            <a:pPr lvl="1"/>
            <a:r>
              <a:rPr lang="de-DE" sz="2000" b="0" dirty="0" smtClean="0"/>
              <a:t>bessere Durchblutung durch Minimierung der Druckunterschiede</a:t>
            </a:r>
          </a:p>
          <a:p>
            <a:pPr lvl="1"/>
            <a:r>
              <a:rPr lang="de-DE" sz="2000" b="0" dirty="0" smtClean="0"/>
              <a:t>Minimierte Bauhöhe, Schutz des Untergrunds und Vermeidung von „Mulmen“</a:t>
            </a:r>
          </a:p>
          <a:p>
            <a:r>
              <a:rPr lang="de-DE" dirty="0" smtClean="0"/>
              <a:t>Redundanz</a:t>
            </a:r>
            <a:r>
              <a:rPr lang="de-DE" b="0" dirty="0" smtClean="0"/>
              <a:t> von Licht-, Luft- und </a:t>
            </a:r>
            <a:r>
              <a:rPr lang="de-DE" b="0" dirty="0" err="1" smtClean="0"/>
              <a:t>Dekoplanungsgerätschaften</a:t>
            </a:r>
            <a:endParaRPr lang="de-DE" b="0" dirty="0" smtClean="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9147" y="130622"/>
            <a:ext cx="6248079" cy="922114"/>
          </a:xfrm>
        </p:spPr>
        <p:txBody>
          <a:bodyPr/>
          <a:lstStyle/>
          <a:p>
            <a:r>
              <a:rPr lang="de-DE" sz="2800" dirty="0" err="1" smtClean="0">
                <a:effectLst/>
              </a:rPr>
              <a:t>Balanced-Rig</a:t>
            </a:r>
            <a:endParaRPr lang="de-DE" dirty="0">
              <a:effectLst/>
            </a:endParaRPr>
          </a:p>
        </p:txBody>
      </p:sp>
      <p:sp>
        <p:nvSpPr>
          <p:cNvPr id="4" name="Inhaltsplatzhalter 3"/>
          <p:cNvSpPr>
            <a:spLocks noGrp="1"/>
          </p:cNvSpPr>
          <p:nvPr>
            <p:ph sz="quarter" idx="4294967295"/>
          </p:nvPr>
        </p:nvSpPr>
        <p:spPr>
          <a:xfrm>
            <a:off x="179512" y="1556792"/>
            <a:ext cx="8347321" cy="4752528"/>
          </a:xfrm>
        </p:spPr>
        <p:txBody>
          <a:bodyPr/>
          <a:lstStyle/>
          <a:p>
            <a:r>
              <a:rPr lang="de-DE" b="0" dirty="0" smtClean="0"/>
              <a:t>Die Bleimenge sollte so bemessen sein, dass sichergestellt ist das man zum Ende des Tauchgangs (leeres </a:t>
            </a:r>
            <a:r>
              <a:rPr lang="de-DE" b="0" dirty="0" err="1" smtClean="0"/>
              <a:t>Jacket</a:t>
            </a:r>
            <a:r>
              <a:rPr lang="de-DE" b="0" dirty="0" smtClean="0"/>
              <a:t>, leere Flasche) noch den 3m Stopp sicher einhalten kann!</a:t>
            </a:r>
          </a:p>
          <a:p>
            <a:r>
              <a:rPr lang="de-DE" b="0" dirty="0" smtClean="0"/>
              <a:t>Für den Fall das man variablen Auftrieb hat (z. B. Neoprenanzug) muss man sicherstellen das man z. B. durch Bleiabwurf trotz defektem </a:t>
            </a:r>
            <a:r>
              <a:rPr lang="de-DE" b="0" dirty="0" err="1" smtClean="0"/>
              <a:t>Jacket</a:t>
            </a:r>
            <a:r>
              <a:rPr lang="de-DE" b="0" dirty="0" smtClean="0"/>
              <a:t> noch nach oben kommt!</a:t>
            </a:r>
          </a:p>
          <a:p>
            <a:r>
              <a:rPr lang="de-DE" b="0" dirty="0" smtClean="0"/>
              <a:t>Bei nicht abwerfbarem Blei muss ein zweites Tariermittel mitgeführt werden.</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9147" y="130622"/>
            <a:ext cx="6248079" cy="922114"/>
          </a:xfrm>
        </p:spPr>
        <p:txBody>
          <a:bodyPr/>
          <a:lstStyle/>
          <a:p>
            <a:r>
              <a:rPr lang="de-DE" dirty="0" smtClean="0"/>
              <a:t>Trimm und </a:t>
            </a:r>
            <a:r>
              <a:rPr lang="de-DE" dirty="0" err="1" smtClean="0"/>
              <a:t>Tarierung</a:t>
            </a:r>
            <a:endParaRPr lang="de-DE" dirty="0"/>
          </a:p>
        </p:txBody>
      </p:sp>
      <p:sp>
        <p:nvSpPr>
          <p:cNvPr id="4" name="Inhaltsplatzhalter 3"/>
          <p:cNvSpPr>
            <a:spLocks noGrp="1"/>
          </p:cNvSpPr>
          <p:nvPr>
            <p:ph sz="quarter" idx="4294967295"/>
          </p:nvPr>
        </p:nvSpPr>
        <p:spPr>
          <a:xfrm>
            <a:off x="179512" y="1556792"/>
            <a:ext cx="8347321" cy="4752528"/>
          </a:xfrm>
        </p:spPr>
        <p:txBody>
          <a:bodyPr/>
          <a:lstStyle/>
          <a:p>
            <a:pPr>
              <a:spcAft>
                <a:spcPts val="600"/>
              </a:spcAft>
            </a:pPr>
            <a:r>
              <a:rPr lang="de-DE" b="0" dirty="0" smtClean="0"/>
              <a:t>Die </a:t>
            </a:r>
            <a:r>
              <a:rPr lang="de-DE" b="0" dirty="0" err="1" smtClean="0"/>
              <a:t>Tarierung</a:t>
            </a:r>
            <a:r>
              <a:rPr lang="de-DE" b="0" dirty="0" smtClean="0"/>
              <a:t> sollte ein einen neutralen Auftrieb ermöglichen.</a:t>
            </a:r>
          </a:p>
          <a:p>
            <a:pPr>
              <a:spcAft>
                <a:spcPts val="600"/>
              </a:spcAft>
            </a:pPr>
            <a:r>
              <a:rPr lang="de-DE" b="0" dirty="0" smtClean="0"/>
              <a:t>Der Trimm sollte stabile, horizontale Wasserlage ohne Flossenaktion ermöglichen.</a:t>
            </a:r>
          </a:p>
          <a:p>
            <a:pPr>
              <a:spcAft>
                <a:spcPts val="600"/>
              </a:spcAft>
            </a:pPr>
            <a:r>
              <a:rPr lang="de-DE" b="0" dirty="0" smtClean="0"/>
              <a:t>Eine stabile Wasserlage ermöglicht die Konzentration auf andere Dinge zu legen (z. B. Tauchpartner, Fische, Probleme, etc.)</a:t>
            </a:r>
          </a:p>
          <a:p>
            <a:pPr>
              <a:spcAft>
                <a:spcPts val="600"/>
              </a:spcAft>
            </a:pPr>
            <a:r>
              <a:rPr lang="de-DE" b="0" dirty="0" smtClean="0"/>
              <a:t>Eine stabile, horizontale Wasserlage erlaubt einen optimalen Vortrieb und schont auch die Umwelt!</a:t>
            </a:r>
            <a:endParaRPr lang="de-DE" b="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Benötigte und empfohlene Ausrüstung</a:t>
            </a:r>
            <a:br>
              <a:rPr lang="de-DE" dirty="0" smtClean="0"/>
            </a:br>
            <a:endParaRPr lang="de-DE" dirty="0"/>
          </a:p>
        </p:txBody>
      </p:sp>
      <p:sp>
        <p:nvSpPr>
          <p:cNvPr id="3" name="Inhaltsplatzhalter 2"/>
          <p:cNvSpPr>
            <a:spLocks noGrp="1"/>
          </p:cNvSpPr>
          <p:nvPr>
            <p:ph idx="1"/>
          </p:nvPr>
        </p:nvSpPr>
        <p:spPr>
          <a:xfrm>
            <a:off x="457200" y="1052736"/>
            <a:ext cx="8223250" cy="5071839"/>
          </a:xfrm>
        </p:spPr>
        <p:txBody>
          <a:bodyPr/>
          <a:lstStyle/>
          <a:p>
            <a:r>
              <a:rPr lang="de-DE" dirty="0" smtClean="0"/>
              <a:t>Verwendung von </a:t>
            </a:r>
            <a:r>
              <a:rPr lang="de-DE" dirty="0" err="1" smtClean="0"/>
              <a:t>Bottom-Timern</a:t>
            </a:r>
            <a:r>
              <a:rPr lang="de-DE" dirty="0" smtClean="0"/>
              <a:t> wird empfohlen</a:t>
            </a:r>
          </a:p>
          <a:p>
            <a:pPr lvl="1"/>
            <a:r>
              <a:rPr lang="de-DE" b="0" dirty="0" smtClean="0"/>
              <a:t>Mit „Sekundenzeiger“, nötig für </a:t>
            </a:r>
            <a:r>
              <a:rPr lang="de-DE" b="0" dirty="0" err="1" smtClean="0"/>
              <a:t>Runtime-Tables</a:t>
            </a:r>
            <a:endParaRPr lang="de-DE" b="0" dirty="0" smtClean="0"/>
          </a:p>
          <a:p>
            <a:pPr lvl="1"/>
            <a:r>
              <a:rPr lang="de-DE" b="0" dirty="0" smtClean="0"/>
              <a:t>Redundanz der Zeit- und Tiefenmessung</a:t>
            </a:r>
          </a:p>
          <a:p>
            <a:r>
              <a:rPr lang="de-DE" b="0" dirty="0" smtClean="0"/>
              <a:t>Verwendung von</a:t>
            </a:r>
            <a:r>
              <a:rPr lang="de-DE" dirty="0" smtClean="0"/>
              <a:t> </a:t>
            </a:r>
            <a:r>
              <a:rPr lang="de-DE" dirty="0" err="1" smtClean="0"/>
              <a:t>Trilaminat</a:t>
            </a:r>
            <a:r>
              <a:rPr lang="de-DE" dirty="0" smtClean="0"/>
              <a:t> Trockentauchanzügen </a:t>
            </a:r>
            <a:r>
              <a:rPr lang="de-DE" b="0" dirty="0" smtClean="0"/>
              <a:t>wird empfohlen (Isolierwirkung und Auftrieb sind konstant)</a:t>
            </a:r>
          </a:p>
          <a:p>
            <a:r>
              <a:rPr lang="de-DE" b="0" dirty="0" smtClean="0"/>
              <a:t>Eine gute </a:t>
            </a:r>
            <a:r>
              <a:rPr lang="de-DE" dirty="0" smtClean="0"/>
              <a:t>Kombination</a:t>
            </a:r>
            <a:r>
              <a:rPr lang="de-DE" b="0" dirty="0" smtClean="0"/>
              <a:t> von </a:t>
            </a:r>
            <a:r>
              <a:rPr lang="de-DE" dirty="0" smtClean="0"/>
              <a:t>Anzug, </a:t>
            </a:r>
            <a:r>
              <a:rPr lang="de-DE" dirty="0" err="1" smtClean="0"/>
              <a:t>Unterzieher</a:t>
            </a:r>
            <a:r>
              <a:rPr lang="de-DE" dirty="0" smtClean="0"/>
              <a:t> und Funktionsunterwäsche </a:t>
            </a:r>
            <a:r>
              <a:rPr lang="de-DE" b="0" dirty="0" smtClean="0"/>
              <a:t>hat sich bewährt (diese Kombination erlaubt TG von 90 min dauer in 4 °C kaltem Wasser ohne zu frieren, außerdem isoliert sie noch bei kleineren Undichtigkeiten).</a:t>
            </a:r>
          </a:p>
          <a:p>
            <a:r>
              <a:rPr lang="de-DE" dirty="0" smtClean="0"/>
              <a:t>Argon als Tariergas </a:t>
            </a:r>
            <a:r>
              <a:rPr lang="de-DE" b="0" dirty="0" smtClean="0"/>
              <a:t>wird empfohlen</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cstate="print"/>
          <a:srcRect/>
          <a:stretch>
            <a:fillRect/>
          </a:stretch>
        </p:blipFill>
        <p:spPr bwMode="auto">
          <a:xfrm>
            <a:off x="5940152" y="1124744"/>
            <a:ext cx="2789208" cy="3132308"/>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p:txBody>
          <a:bodyPr/>
          <a:lstStyle/>
          <a:p>
            <a:r>
              <a:rPr lang="de-DE" dirty="0" smtClean="0"/>
              <a:t>Benötigte und empfohlene Ausrüstung</a:t>
            </a:r>
            <a:br>
              <a:rPr lang="de-DE" dirty="0" smtClean="0"/>
            </a:br>
            <a:endParaRPr lang="de-DE" dirty="0"/>
          </a:p>
        </p:txBody>
      </p:sp>
      <p:sp>
        <p:nvSpPr>
          <p:cNvPr id="3" name="Inhaltsplatzhalter 2"/>
          <p:cNvSpPr>
            <a:spLocks noGrp="1"/>
          </p:cNvSpPr>
          <p:nvPr>
            <p:ph idx="1"/>
          </p:nvPr>
        </p:nvSpPr>
        <p:spPr>
          <a:xfrm>
            <a:off x="179512" y="1340768"/>
            <a:ext cx="6048672" cy="4783807"/>
          </a:xfrm>
        </p:spPr>
        <p:txBody>
          <a:bodyPr/>
          <a:lstStyle/>
          <a:p>
            <a:pPr lvl="1"/>
            <a:r>
              <a:rPr lang="de-DE" dirty="0" smtClean="0"/>
              <a:t>Wingjacket mit starrem Backplate</a:t>
            </a:r>
          </a:p>
          <a:p>
            <a:pPr lvl="2"/>
            <a:r>
              <a:rPr lang="de-DE" sz="2400" dirty="0" smtClean="0"/>
              <a:t>Optimaler Tragekomfort</a:t>
            </a:r>
          </a:p>
          <a:p>
            <a:pPr lvl="2"/>
            <a:r>
              <a:rPr lang="de-DE" sz="2400" b="0" dirty="0" smtClean="0"/>
              <a:t>Abtrieb da wo man ihn braucht</a:t>
            </a:r>
          </a:p>
          <a:p>
            <a:pPr lvl="2"/>
            <a:r>
              <a:rPr lang="de-DE" sz="2400" dirty="0" smtClean="0"/>
              <a:t>Minimierte Belastung der LWS</a:t>
            </a:r>
            <a:endParaRPr lang="de-DE" sz="2400" b="0" dirty="0" smtClean="0"/>
          </a:p>
          <a:p>
            <a:pPr lvl="1">
              <a:spcBef>
                <a:spcPts val="600"/>
              </a:spcBef>
              <a:spcAft>
                <a:spcPts val="600"/>
              </a:spcAft>
            </a:pPr>
            <a:r>
              <a:rPr lang="de-DE" dirty="0" smtClean="0"/>
              <a:t>Doppelgerät mit absperrbarer Brücke</a:t>
            </a:r>
          </a:p>
          <a:p>
            <a:pPr lvl="2"/>
            <a:r>
              <a:rPr lang="de-DE" sz="2400" dirty="0" smtClean="0"/>
              <a:t>Ausreichender Gasvorrat</a:t>
            </a:r>
          </a:p>
          <a:p>
            <a:pPr lvl="2"/>
            <a:r>
              <a:rPr lang="de-DE" sz="2400" dirty="0" smtClean="0"/>
              <a:t>Mindestens D7, besser D12</a:t>
            </a:r>
          </a:p>
          <a:p>
            <a:pPr lvl="1">
              <a:spcBef>
                <a:spcPts val="600"/>
              </a:spcBef>
              <a:spcAft>
                <a:spcPts val="600"/>
              </a:spcAft>
            </a:pPr>
            <a:r>
              <a:rPr lang="de-DE" dirty="0" smtClean="0"/>
              <a:t>(</a:t>
            </a:r>
            <a:r>
              <a:rPr lang="de-DE" dirty="0" err="1" smtClean="0"/>
              <a:t>Trilaminat</a:t>
            </a:r>
            <a:r>
              <a:rPr lang="de-DE" dirty="0" smtClean="0"/>
              <a:t>-)</a:t>
            </a:r>
            <a:r>
              <a:rPr lang="de-DE" dirty="0" err="1" smtClean="0"/>
              <a:t>Trocki</a:t>
            </a:r>
            <a:r>
              <a:rPr lang="de-DE" dirty="0" smtClean="0"/>
              <a:t> mit Beintaschen </a:t>
            </a:r>
            <a:endParaRPr lang="de-DE" b="0" dirty="0" smtClean="0"/>
          </a:p>
          <a:p>
            <a:pPr lvl="2"/>
            <a:r>
              <a:rPr lang="de-DE" sz="2400" b="0" dirty="0" smtClean="0"/>
              <a:t>Verstauung von Zusatzausrüstung wie Spool, Boje, </a:t>
            </a:r>
            <a:br>
              <a:rPr lang="de-DE" sz="2400" b="0" dirty="0" smtClean="0"/>
            </a:br>
            <a:r>
              <a:rPr lang="de-DE" sz="2400" b="0" dirty="0" smtClean="0"/>
              <a:t>Ersatzmaske und </a:t>
            </a:r>
            <a:r>
              <a:rPr lang="de-DE" sz="2400" b="0" dirty="0" err="1" smtClean="0"/>
              <a:t>Wetnotes</a:t>
            </a:r>
            <a:endParaRPr lang="de-DE" sz="2400" b="0" dirty="0" smtClean="0"/>
          </a:p>
        </p:txBody>
      </p:sp>
      <p:sp>
        <p:nvSpPr>
          <p:cNvPr id="5" name="Textfeld 4"/>
          <p:cNvSpPr txBox="1">
            <a:spLocks noChangeArrowheads="1"/>
          </p:cNvSpPr>
          <p:nvPr/>
        </p:nvSpPr>
        <p:spPr bwMode="auto">
          <a:xfrm>
            <a:off x="5940153" y="4293096"/>
            <a:ext cx="2808312"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Wingjacket, 20l Volumen </a:t>
            </a:r>
            <a:endParaRPr lang="de-DE" sz="1200" b="1" dirty="0">
              <a:solidFill>
                <a:schemeClr val="tx1"/>
              </a:solidFill>
            </a:endParaRPr>
          </a:p>
        </p:txBody>
      </p:sp>
      <p:sp>
        <p:nvSpPr>
          <p:cNvPr id="6" name="Textfeld 5"/>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Sinnvolle Hilfsmittel für TG mit </a:t>
            </a:r>
            <a:br>
              <a:rPr lang="de-DE" dirty="0" smtClean="0"/>
            </a:br>
            <a:r>
              <a:rPr lang="de-DE" sz="800" dirty="0" smtClean="0"/>
              <a:t/>
            </a:r>
            <a:br>
              <a:rPr lang="de-DE" sz="800" dirty="0" smtClean="0"/>
            </a:br>
            <a:r>
              <a:rPr lang="de-DE" dirty="0" smtClean="0"/>
              <a:t>Dekompressionspflicht</a:t>
            </a:r>
            <a:endParaRPr lang="de-DE" dirty="0"/>
          </a:p>
        </p:txBody>
      </p:sp>
      <p:sp>
        <p:nvSpPr>
          <p:cNvPr id="3" name="Inhaltsplatzhalter 2"/>
          <p:cNvSpPr>
            <a:spLocks noGrp="1"/>
          </p:cNvSpPr>
          <p:nvPr>
            <p:ph idx="1"/>
          </p:nvPr>
        </p:nvSpPr>
        <p:spPr/>
        <p:txBody>
          <a:bodyPr/>
          <a:lstStyle/>
          <a:p>
            <a:r>
              <a:rPr lang="de-DE" b="0" dirty="0" smtClean="0"/>
              <a:t>Eine </a:t>
            </a:r>
            <a:r>
              <a:rPr lang="de-DE" dirty="0" smtClean="0"/>
              <a:t>Boje</a:t>
            </a:r>
            <a:r>
              <a:rPr lang="de-DE" b="0" dirty="0" smtClean="0"/>
              <a:t> erleichtet das Einhalten der Aufstiegsgeschwindigkeit und </a:t>
            </a:r>
            <a:r>
              <a:rPr lang="de-DE" b="0" dirty="0" err="1" smtClean="0"/>
              <a:t>Dekostopps</a:t>
            </a:r>
            <a:r>
              <a:rPr lang="de-DE" b="0" dirty="0" smtClean="0"/>
              <a:t> und gibt </a:t>
            </a:r>
            <a:r>
              <a:rPr lang="de-DE" b="0" i="1" dirty="0" smtClean="0"/>
              <a:t>„Sicherheit“</a:t>
            </a:r>
          </a:p>
          <a:p>
            <a:r>
              <a:rPr lang="de-DE" dirty="0" smtClean="0"/>
              <a:t>Reel oder Spool? Befestigung an der Ausrüstung?</a:t>
            </a:r>
          </a:p>
          <a:p>
            <a:r>
              <a:rPr lang="de-DE" dirty="0" smtClean="0"/>
              <a:t>Anzugheizungen</a:t>
            </a:r>
            <a:r>
              <a:rPr lang="de-DE" b="0" dirty="0" smtClean="0"/>
              <a:t> bieten einen deutlichen Komfortgewinn, allerdings haben sie ein Ausfallrisiko in beide Richtungen (Was tun wenn sie versagt?)</a:t>
            </a:r>
          </a:p>
          <a:p>
            <a:r>
              <a:rPr lang="de-DE" b="0" dirty="0" smtClean="0"/>
              <a:t>Bei der Verwendung von </a:t>
            </a:r>
            <a:r>
              <a:rPr lang="de-DE" dirty="0" smtClean="0"/>
              <a:t>Trockentauchhandschuhen</a:t>
            </a:r>
            <a:r>
              <a:rPr lang="de-DE" b="0" dirty="0" smtClean="0"/>
              <a:t> muss damit gerechnet werden, dass sie undicht werden (gilt natürlich auch für den gesamten </a:t>
            </a:r>
            <a:r>
              <a:rPr lang="de-DE" b="0" dirty="0" err="1" smtClean="0"/>
              <a:t>Trocki</a:t>
            </a:r>
            <a:r>
              <a:rPr lang="de-DE" b="0" dirty="0" smtClean="0"/>
              <a:t>)!</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Argon-Kit</a:t>
            </a:r>
            <a:br>
              <a:rPr lang="de-DE" dirty="0" smtClean="0"/>
            </a:br>
            <a:endParaRPr lang="de-DE" dirty="0"/>
          </a:p>
        </p:txBody>
      </p:sp>
      <p:sp>
        <p:nvSpPr>
          <p:cNvPr id="3" name="Inhaltsplatzhalter 2"/>
          <p:cNvSpPr>
            <a:spLocks noGrp="1"/>
          </p:cNvSpPr>
          <p:nvPr>
            <p:ph idx="1"/>
          </p:nvPr>
        </p:nvSpPr>
        <p:spPr>
          <a:xfrm>
            <a:off x="457200" y="1340768"/>
            <a:ext cx="5554960" cy="4783807"/>
          </a:xfrm>
        </p:spPr>
        <p:txBody>
          <a:bodyPr/>
          <a:lstStyle/>
          <a:p>
            <a:r>
              <a:rPr lang="de-DE" dirty="0" smtClean="0"/>
              <a:t>Argon-Kit</a:t>
            </a:r>
          </a:p>
          <a:p>
            <a:pPr lvl="1"/>
            <a:r>
              <a:rPr lang="de-DE" dirty="0" smtClean="0"/>
              <a:t>Druckminderer</a:t>
            </a:r>
          </a:p>
          <a:p>
            <a:pPr lvl="2"/>
            <a:r>
              <a:rPr lang="de-DE" dirty="0" smtClean="0"/>
              <a:t>Nicht zwangsläufig ein Atemregler</a:t>
            </a:r>
          </a:p>
          <a:p>
            <a:pPr lvl="1"/>
            <a:r>
              <a:rPr lang="de-DE" dirty="0" smtClean="0"/>
              <a:t>Überdruckventil</a:t>
            </a:r>
          </a:p>
          <a:p>
            <a:pPr lvl="2"/>
            <a:r>
              <a:rPr lang="de-DE" dirty="0" smtClean="0"/>
              <a:t>Kein Atemregler der Überdruck ablassen könnte, daher Überdruckventil</a:t>
            </a:r>
          </a:p>
          <a:p>
            <a:pPr lvl="1"/>
            <a:r>
              <a:rPr lang="de-DE" dirty="0" smtClean="0"/>
              <a:t>Flasche</a:t>
            </a:r>
          </a:p>
          <a:p>
            <a:pPr lvl="2"/>
            <a:r>
              <a:rPr lang="de-DE" dirty="0" smtClean="0"/>
              <a:t>Volumen ca. </a:t>
            </a:r>
            <a:r>
              <a:rPr lang="de-DE" dirty="0" smtClean="0"/>
              <a:t>1 l </a:t>
            </a:r>
            <a:r>
              <a:rPr lang="de-DE" dirty="0" smtClean="0"/>
              <a:t>(0,75 l bei Alu-Flaschen)</a:t>
            </a:r>
          </a:p>
          <a:p>
            <a:pPr lvl="2"/>
            <a:r>
              <a:rPr lang="de-DE" dirty="0" smtClean="0"/>
              <a:t>Größere Volumen nur sinnvoll für  z. B. anspruchsvolle höhlen TG</a:t>
            </a:r>
          </a:p>
          <a:p>
            <a:pPr lvl="1"/>
            <a:r>
              <a:rPr lang="de-DE" dirty="0" err="1" smtClean="0"/>
              <a:t>Mounting</a:t>
            </a:r>
            <a:r>
              <a:rPr lang="de-DE" dirty="0" smtClean="0"/>
              <a:t>-Straps</a:t>
            </a:r>
          </a:p>
          <a:p>
            <a:pPr lvl="2"/>
            <a:r>
              <a:rPr lang="de-DE" dirty="0" smtClean="0"/>
              <a:t>Montage am Backplate</a:t>
            </a:r>
          </a:p>
          <a:p>
            <a:pPr lvl="2"/>
            <a:r>
              <a:rPr lang="de-DE" dirty="0" smtClean="0"/>
              <a:t>Montage am Rückengerät</a:t>
            </a:r>
          </a:p>
          <a:p>
            <a:pPr lvl="2"/>
            <a:endParaRPr lang="de-DE" dirty="0"/>
          </a:p>
        </p:txBody>
      </p:sp>
      <p:pic>
        <p:nvPicPr>
          <p:cNvPr id="106498" name="Picture 2" descr="C:\Users\Steffen\Desktop\Neuer Ordner\151_2302\IMG_3314.JPG"/>
          <p:cNvPicPr>
            <a:picLocks noChangeAspect="1" noChangeArrowheads="1"/>
          </p:cNvPicPr>
          <p:nvPr/>
        </p:nvPicPr>
        <p:blipFill>
          <a:blip r:embed="rId2" cstate="print"/>
          <a:srcRect/>
          <a:stretch>
            <a:fillRect/>
          </a:stretch>
        </p:blipFill>
        <p:spPr bwMode="auto">
          <a:xfrm>
            <a:off x="6084168" y="1340768"/>
            <a:ext cx="2468715" cy="4392488"/>
          </a:xfrm>
          <a:prstGeom prst="rect">
            <a:avLst/>
          </a:prstGeom>
          <a:ln>
            <a:noFill/>
          </a:ln>
          <a:effectLst>
            <a:outerShdw blurRad="190500" algn="tl" rotWithShape="0">
              <a:srgbClr val="000000">
                <a:alpha val="70000"/>
              </a:srgbClr>
            </a:outerShdw>
          </a:effectLst>
        </p:spPr>
      </p:pic>
      <p:sp>
        <p:nvSpPr>
          <p:cNvPr id="5" name="Textfeld 4"/>
          <p:cNvSpPr txBox="1">
            <a:spLocks noChangeArrowheads="1"/>
          </p:cNvSpPr>
          <p:nvPr/>
        </p:nvSpPr>
        <p:spPr bwMode="auto">
          <a:xfrm>
            <a:off x="7020272"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
        <p:nvSpPr>
          <p:cNvPr id="6" name="Textfeld 5"/>
          <p:cNvSpPr txBox="1">
            <a:spLocks noChangeArrowheads="1"/>
          </p:cNvSpPr>
          <p:nvPr/>
        </p:nvSpPr>
        <p:spPr bwMode="auto">
          <a:xfrm>
            <a:off x="6084168" y="5733256"/>
            <a:ext cx="2592288"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rPr>
              <a:t>Argon-Kit für die </a:t>
            </a:r>
            <a:br>
              <a:rPr lang="de-DE" sz="1200" b="1" dirty="0" smtClean="0">
                <a:solidFill>
                  <a:schemeClr val="tx1"/>
                </a:solidFill>
              </a:rPr>
            </a:br>
            <a:r>
              <a:rPr lang="de-DE" sz="1200" b="1" dirty="0" smtClean="0">
                <a:solidFill>
                  <a:schemeClr val="tx1"/>
                </a:solidFill>
              </a:rPr>
              <a:t>Backplate Montage</a:t>
            </a:r>
            <a:endParaRPr lang="de-DE" sz="1200"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Konfiguration</a:t>
            </a:r>
            <a:br>
              <a:rPr lang="de-DE" dirty="0" smtClean="0"/>
            </a:br>
            <a:endParaRPr lang="de-DE" dirty="0"/>
          </a:p>
        </p:txBody>
      </p:sp>
      <p:sp>
        <p:nvSpPr>
          <p:cNvPr id="3" name="Inhaltsplatzhalter 2"/>
          <p:cNvSpPr>
            <a:spLocks noGrp="1"/>
          </p:cNvSpPr>
          <p:nvPr>
            <p:ph idx="1"/>
          </p:nvPr>
        </p:nvSpPr>
        <p:spPr/>
        <p:txBody>
          <a:bodyPr/>
          <a:lstStyle/>
          <a:p>
            <a:r>
              <a:rPr lang="de-DE" dirty="0" smtClean="0"/>
              <a:t>Wingjacket</a:t>
            </a:r>
          </a:p>
          <a:p>
            <a:pPr lvl="1"/>
            <a:r>
              <a:rPr lang="de-DE" b="0" dirty="0" smtClean="0"/>
              <a:t>Blase mit ca. </a:t>
            </a:r>
            <a:r>
              <a:rPr lang="de-DE" b="0" dirty="0" smtClean="0"/>
              <a:t>20 l </a:t>
            </a:r>
            <a:r>
              <a:rPr lang="de-DE" b="0" dirty="0" smtClean="0"/>
              <a:t>Auftrieb (ideal für D7-D15)</a:t>
            </a:r>
          </a:p>
          <a:p>
            <a:pPr lvl="1"/>
            <a:r>
              <a:rPr lang="de-DE" b="0" dirty="0" smtClean="0"/>
              <a:t>Starres Backplate (Edelstahl vom VDST empfohlen)</a:t>
            </a:r>
          </a:p>
          <a:p>
            <a:r>
              <a:rPr lang="de-DE" dirty="0" smtClean="0"/>
              <a:t>Schlauchführung</a:t>
            </a:r>
          </a:p>
          <a:p>
            <a:pPr lvl="1"/>
            <a:r>
              <a:rPr lang="de-DE" b="0" dirty="0" smtClean="0"/>
              <a:t>Der Backupregler hängt um den Hals (ca. 60 cm lang) und ist mit einem Gummiband da fixiert!</a:t>
            </a:r>
          </a:p>
          <a:p>
            <a:pPr lvl="1"/>
            <a:r>
              <a:rPr lang="de-DE" b="0" dirty="0" smtClean="0"/>
              <a:t>Der Hauptatemregler wird von hinten links um den Hals geführt (ca. 200 cm lang) und wird bei nicht Benutzung per Wirbel-Karabiner am rechten D-Ring befestigt.</a:t>
            </a:r>
            <a:endParaRPr lang="de-DE" b="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Ausrüstung (I)</a:t>
            </a:r>
            <a:br>
              <a:rPr lang="de-DE" dirty="0" smtClean="0"/>
            </a:br>
            <a:endParaRPr lang="de-DE" dirty="0"/>
          </a:p>
        </p:txBody>
      </p:sp>
      <p:pic>
        <p:nvPicPr>
          <p:cNvPr id="5" name="Picture 2" descr="C:\Temp\Ausrüstung\D12 mit Brücke.jpg"/>
          <p:cNvPicPr>
            <a:picLocks noGrp="1" noChangeAspect="1" noChangeArrowheads="1"/>
          </p:cNvPicPr>
          <p:nvPr>
            <p:ph idx="1"/>
          </p:nvPr>
        </p:nvPicPr>
        <p:blipFill>
          <a:blip r:embed="rId2" cstate="print"/>
          <a:srcRect/>
          <a:stretch>
            <a:fillRect/>
          </a:stretch>
        </p:blipFill>
        <p:spPr bwMode="auto">
          <a:xfrm>
            <a:off x="539552" y="1237283"/>
            <a:ext cx="3556752" cy="1656184"/>
          </a:xfrm>
          <a:prstGeom prst="rect">
            <a:avLst/>
          </a:prstGeom>
          <a:ln>
            <a:noFill/>
          </a:ln>
          <a:effectLst>
            <a:outerShdw blurRad="190500" algn="tl" rotWithShape="0">
              <a:srgbClr val="000000">
                <a:alpha val="70000"/>
              </a:srgbClr>
            </a:outerShdw>
          </a:effectLst>
        </p:spPr>
      </p:pic>
      <p:pic>
        <p:nvPicPr>
          <p:cNvPr id="146435" name="Picture 3" descr="C:\Temp\Ausrüstung\IMG_3523.JPG"/>
          <p:cNvPicPr>
            <a:picLocks noChangeAspect="1" noChangeArrowheads="1"/>
          </p:cNvPicPr>
          <p:nvPr/>
        </p:nvPicPr>
        <p:blipFill>
          <a:blip r:embed="rId3" cstate="print"/>
          <a:srcRect/>
          <a:stretch>
            <a:fillRect/>
          </a:stretch>
        </p:blipFill>
        <p:spPr bwMode="auto">
          <a:xfrm>
            <a:off x="5004048" y="1309291"/>
            <a:ext cx="2880320" cy="1618587"/>
          </a:xfrm>
          <a:prstGeom prst="rect">
            <a:avLst/>
          </a:prstGeom>
          <a:ln>
            <a:noFill/>
          </a:ln>
          <a:effectLst>
            <a:outerShdw blurRad="190500" algn="tl" rotWithShape="0">
              <a:srgbClr val="000000">
                <a:alpha val="70000"/>
              </a:srgbClr>
            </a:outerShdw>
          </a:effectLst>
        </p:spPr>
      </p:pic>
      <p:pic>
        <p:nvPicPr>
          <p:cNvPr id="146437" name="Picture 5"/>
          <p:cNvPicPr>
            <a:picLocks noChangeAspect="1" noChangeArrowheads="1"/>
          </p:cNvPicPr>
          <p:nvPr/>
        </p:nvPicPr>
        <p:blipFill>
          <a:blip r:embed="rId4" cstate="print"/>
          <a:srcRect/>
          <a:stretch>
            <a:fillRect/>
          </a:stretch>
        </p:blipFill>
        <p:spPr bwMode="auto">
          <a:xfrm>
            <a:off x="611560" y="3495859"/>
            <a:ext cx="2520279" cy="1957953"/>
          </a:xfrm>
          <a:prstGeom prst="rect">
            <a:avLst/>
          </a:prstGeom>
          <a:ln>
            <a:noFill/>
          </a:ln>
          <a:effectLst>
            <a:outerShdw blurRad="190500" algn="tl" rotWithShape="0">
              <a:srgbClr val="000000">
                <a:alpha val="70000"/>
              </a:srgbClr>
            </a:outerShdw>
          </a:effectLst>
        </p:spPr>
      </p:pic>
      <p:sp>
        <p:nvSpPr>
          <p:cNvPr id="11" name="Textfeld 10"/>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
        <p:nvSpPr>
          <p:cNvPr id="12" name="Textfeld 11"/>
          <p:cNvSpPr txBox="1">
            <a:spLocks noChangeArrowheads="1"/>
          </p:cNvSpPr>
          <p:nvPr/>
        </p:nvSpPr>
        <p:spPr bwMode="auto">
          <a:xfrm>
            <a:off x="539552" y="2965475"/>
            <a:ext cx="3600400"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rPr>
              <a:t>Doppel 12 mit getrennt absperrbaren Ventilen und absperrbarer Brücke</a:t>
            </a:r>
            <a:endParaRPr lang="de-DE" sz="1200" b="1" dirty="0">
              <a:solidFill>
                <a:schemeClr val="tx1"/>
              </a:solidFill>
            </a:endParaRPr>
          </a:p>
        </p:txBody>
      </p:sp>
      <p:sp>
        <p:nvSpPr>
          <p:cNvPr id="13" name="Textfeld 12"/>
          <p:cNvSpPr txBox="1">
            <a:spLocks noChangeArrowheads="1"/>
          </p:cNvSpPr>
          <p:nvPr/>
        </p:nvSpPr>
        <p:spPr bwMode="auto">
          <a:xfrm>
            <a:off x="4932040" y="2965475"/>
            <a:ext cx="3024336"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Schnellablass ohne „Greif-Kugel“</a:t>
            </a:r>
            <a:endParaRPr lang="de-DE" sz="1200" b="1" dirty="0">
              <a:solidFill>
                <a:schemeClr val="tx1"/>
              </a:solidFill>
            </a:endParaRPr>
          </a:p>
        </p:txBody>
      </p:sp>
      <p:sp>
        <p:nvSpPr>
          <p:cNvPr id="14" name="Textfeld 13"/>
          <p:cNvSpPr txBox="1">
            <a:spLocks noChangeArrowheads="1"/>
          </p:cNvSpPr>
          <p:nvPr/>
        </p:nvSpPr>
        <p:spPr bwMode="auto">
          <a:xfrm>
            <a:off x="611560" y="5557763"/>
            <a:ext cx="2592288"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rPr>
              <a:t>Beschriftungsset aus dem Baumarkt</a:t>
            </a:r>
            <a:endParaRPr lang="de-DE" sz="1200" b="1" dirty="0">
              <a:solidFill>
                <a:schemeClr val="tx1"/>
              </a:solidFill>
            </a:endParaRPr>
          </a:p>
        </p:txBody>
      </p:sp>
      <p:pic>
        <p:nvPicPr>
          <p:cNvPr id="15" name="Picture 2" descr="C:\Temp\Ausrüstung\IMG_3536.JPG"/>
          <p:cNvPicPr>
            <a:picLocks noChangeAspect="1" noChangeArrowheads="1"/>
          </p:cNvPicPr>
          <p:nvPr/>
        </p:nvPicPr>
        <p:blipFill>
          <a:blip r:embed="rId5" cstate="print"/>
          <a:srcRect/>
          <a:stretch>
            <a:fillRect/>
          </a:stretch>
        </p:blipFill>
        <p:spPr bwMode="auto">
          <a:xfrm rot="16200000">
            <a:off x="3744041" y="3176840"/>
            <a:ext cx="1944218" cy="2592555"/>
          </a:xfrm>
          <a:prstGeom prst="rect">
            <a:avLst/>
          </a:prstGeom>
          <a:ln>
            <a:noFill/>
          </a:ln>
          <a:effectLst>
            <a:outerShdw blurRad="190500" algn="tl" rotWithShape="0">
              <a:srgbClr val="000000">
                <a:alpha val="70000"/>
              </a:srgbClr>
            </a:outerShdw>
          </a:effectLst>
        </p:spPr>
      </p:pic>
      <p:sp>
        <p:nvSpPr>
          <p:cNvPr id="16" name="Textfeld 15"/>
          <p:cNvSpPr txBox="1">
            <a:spLocks noChangeArrowheads="1"/>
          </p:cNvSpPr>
          <p:nvPr/>
        </p:nvSpPr>
        <p:spPr bwMode="auto">
          <a:xfrm>
            <a:off x="3347864" y="5557763"/>
            <a:ext cx="2808312"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rPr>
              <a:t>Monoblase für ein Wingjacket, </a:t>
            </a:r>
            <a:br>
              <a:rPr lang="de-DE" sz="1200" b="1" dirty="0" smtClean="0">
                <a:solidFill>
                  <a:schemeClr val="tx1"/>
                </a:solidFill>
              </a:rPr>
            </a:br>
            <a:r>
              <a:rPr lang="de-DE" sz="1200" b="1" dirty="0" smtClean="0">
                <a:solidFill>
                  <a:schemeClr val="tx1"/>
                </a:solidFill>
              </a:rPr>
              <a:t>15l Volumen</a:t>
            </a:r>
            <a:endParaRPr lang="de-DE" sz="1200" b="1" dirty="0">
              <a:solidFill>
                <a:schemeClr val="tx1"/>
              </a:solidFill>
            </a:endParaRPr>
          </a:p>
        </p:txBody>
      </p:sp>
      <p:pic>
        <p:nvPicPr>
          <p:cNvPr id="17" name="Picture 7" descr="C:\Temp\Ausrüstung\IMG_3555.JPG"/>
          <p:cNvPicPr>
            <a:picLocks noChangeAspect="1" noChangeArrowheads="1"/>
          </p:cNvPicPr>
          <p:nvPr/>
        </p:nvPicPr>
        <p:blipFill>
          <a:blip r:embed="rId6" cstate="print"/>
          <a:srcRect/>
          <a:stretch>
            <a:fillRect/>
          </a:stretch>
        </p:blipFill>
        <p:spPr bwMode="auto">
          <a:xfrm>
            <a:off x="6084168" y="3501008"/>
            <a:ext cx="2592288" cy="1944216"/>
          </a:xfrm>
          <a:prstGeom prst="rect">
            <a:avLst/>
          </a:prstGeom>
          <a:ln>
            <a:noFill/>
          </a:ln>
          <a:effectLst>
            <a:outerShdw blurRad="190500" algn="tl" rotWithShape="0">
              <a:srgbClr val="000000">
                <a:alpha val="70000"/>
              </a:srgbClr>
            </a:outerShdw>
          </a:effectLst>
        </p:spPr>
      </p:pic>
      <p:sp>
        <p:nvSpPr>
          <p:cNvPr id="18" name="Textfeld 17"/>
          <p:cNvSpPr txBox="1">
            <a:spLocks noChangeArrowheads="1"/>
          </p:cNvSpPr>
          <p:nvPr/>
        </p:nvSpPr>
        <p:spPr bwMode="auto">
          <a:xfrm>
            <a:off x="6084168" y="5589240"/>
            <a:ext cx="2520280"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Slades mit Runtime-Table</a:t>
            </a:r>
            <a:endParaRPr lang="de-DE" sz="1200" b="1"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Ausrüstung (II)</a:t>
            </a:r>
            <a:br>
              <a:rPr lang="de-DE" dirty="0" smtClean="0"/>
            </a:br>
            <a:endParaRPr lang="de-DE"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611560" y="1124744"/>
            <a:ext cx="3384376" cy="2899420"/>
          </a:xfrm>
          <a:prstGeom prst="rect">
            <a:avLst/>
          </a:prstGeom>
          <a:ln>
            <a:noFill/>
          </a:ln>
          <a:effectLst>
            <a:outerShdw blurRad="190500" algn="tl" rotWithShape="0">
              <a:srgbClr val="000000">
                <a:alpha val="70000"/>
              </a:srgbClr>
            </a:outerShdw>
          </a:effectLst>
        </p:spPr>
      </p:pic>
      <p:sp>
        <p:nvSpPr>
          <p:cNvPr id="5" name="Textfeld 4"/>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
        <p:nvSpPr>
          <p:cNvPr id="6" name="Textfeld 5"/>
          <p:cNvSpPr txBox="1">
            <a:spLocks noChangeArrowheads="1"/>
          </p:cNvSpPr>
          <p:nvPr/>
        </p:nvSpPr>
        <p:spPr bwMode="auto">
          <a:xfrm>
            <a:off x="611560" y="4077072"/>
            <a:ext cx="3384376"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Tanklampe mit Goodman-Handle</a:t>
            </a:r>
            <a:endParaRPr lang="de-DE" sz="1200" b="1" dirty="0">
              <a:solidFill>
                <a:schemeClr val="tx1"/>
              </a:solidFill>
            </a:endParaRPr>
          </a:p>
        </p:txBody>
      </p:sp>
      <p:pic>
        <p:nvPicPr>
          <p:cNvPr id="149506" name="Picture 2"/>
          <p:cNvPicPr>
            <a:picLocks noChangeAspect="1" noChangeArrowheads="1"/>
          </p:cNvPicPr>
          <p:nvPr/>
        </p:nvPicPr>
        <p:blipFill>
          <a:blip r:embed="rId3" cstate="print"/>
          <a:srcRect/>
          <a:stretch>
            <a:fillRect/>
          </a:stretch>
        </p:blipFill>
        <p:spPr bwMode="auto">
          <a:xfrm>
            <a:off x="4499992" y="1124744"/>
            <a:ext cx="3742945" cy="1853828"/>
          </a:xfrm>
          <a:prstGeom prst="rect">
            <a:avLst/>
          </a:prstGeom>
          <a:ln>
            <a:noFill/>
          </a:ln>
          <a:effectLst>
            <a:outerShdw blurRad="190500" algn="tl" rotWithShape="0">
              <a:srgbClr val="000000">
                <a:alpha val="70000"/>
              </a:srgbClr>
            </a:outerShdw>
          </a:effectLst>
        </p:spPr>
      </p:pic>
      <p:pic>
        <p:nvPicPr>
          <p:cNvPr id="8" name="Picture 12"/>
          <p:cNvPicPr>
            <a:picLocks noChangeAspect="1" noChangeArrowheads="1"/>
          </p:cNvPicPr>
          <p:nvPr/>
        </p:nvPicPr>
        <p:blipFill>
          <a:blip r:embed="rId4" cstate="print"/>
          <a:srcRect/>
          <a:stretch>
            <a:fillRect/>
          </a:stretch>
        </p:blipFill>
        <p:spPr bwMode="auto">
          <a:xfrm rot="5400000">
            <a:off x="957789" y="4018875"/>
            <a:ext cx="1921212" cy="2613670"/>
          </a:xfrm>
          <a:prstGeom prst="rect">
            <a:avLst/>
          </a:prstGeom>
          <a:ln>
            <a:noFill/>
          </a:ln>
          <a:effectLst>
            <a:outerShdw blurRad="190500" algn="tl" rotWithShape="0">
              <a:srgbClr val="000000">
                <a:alpha val="70000"/>
              </a:srgbClr>
            </a:outerShdw>
          </a:effectLst>
        </p:spPr>
      </p:pic>
      <p:sp>
        <p:nvSpPr>
          <p:cNvPr id="9" name="Textfeld 8"/>
          <p:cNvSpPr txBox="1">
            <a:spLocks noChangeArrowheads="1"/>
          </p:cNvSpPr>
          <p:nvPr/>
        </p:nvSpPr>
        <p:spPr bwMode="auto">
          <a:xfrm>
            <a:off x="611560" y="6309320"/>
            <a:ext cx="2592288" cy="241926"/>
          </a:xfrm>
          <a:prstGeom prst="rect">
            <a:avLst/>
          </a:prstGeom>
          <a:noFill/>
          <a:ln w="9525">
            <a:noFill/>
            <a:miter lim="800000"/>
            <a:headEnd/>
            <a:tailEnd/>
          </a:ln>
        </p:spPr>
        <p:txBody>
          <a:bodyPr wrap="square">
            <a:spAutoFit/>
          </a:bodyPr>
          <a:lstStyle/>
          <a:p>
            <a:pPr algn="ctr"/>
            <a:r>
              <a:rPr lang="de-DE" sz="1200" b="1" dirty="0" err="1" smtClean="0">
                <a:solidFill>
                  <a:schemeClr val="tx1"/>
                </a:solidFill>
              </a:rPr>
              <a:t>Reel</a:t>
            </a:r>
            <a:endParaRPr lang="de-DE" sz="1200" b="1" dirty="0">
              <a:solidFill>
                <a:schemeClr val="tx1"/>
              </a:solidFill>
            </a:endParaRPr>
          </a:p>
        </p:txBody>
      </p:sp>
      <p:sp>
        <p:nvSpPr>
          <p:cNvPr id="10" name="Textfeld 9"/>
          <p:cNvSpPr txBox="1">
            <a:spLocks noChangeArrowheads="1"/>
          </p:cNvSpPr>
          <p:nvPr/>
        </p:nvSpPr>
        <p:spPr bwMode="auto">
          <a:xfrm>
            <a:off x="4499992" y="2996952"/>
            <a:ext cx="3744416"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Argon-Kit am Backplate</a:t>
            </a:r>
            <a:endParaRPr lang="de-DE" sz="1200" b="1" dirty="0">
              <a:solidFill>
                <a:schemeClr val="tx1"/>
              </a:solidFill>
            </a:endParaRPr>
          </a:p>
        </p:txBody>
      </p:sp>
      <p:pic>
        <p:nvPicPr>
          <p:cNvPr id="149507" name="Picture 3" descr="C:\Temp\Ausrüstung\IMG_3515.JPG"/>
          <p:cNvPicPr>
            <a:picLocks noChangeAspect="1" noChangeArrowheads="1"/>
          </p:cNvPicPr>
          <p:nvPr/>
        </p:nvPicPr>
        <p:blipFill>
          <a:blip r:embed="rId5" cstate="print"/>
          <a:srcRect/>
          <a:stretch>
            <a:fillRect/>
          </a:stretch>
        </p:blipFill>
        <p:spPr bwMode="auto">
          <a:xfrm rot="16200000">
            <a:off x="5320119" y="2680882"/>
            <a:ext cx="2104164" cy="3744417"/>
          </a:xfrm>
          <a:prstGeom prst="rect">
            <a:avLst/>
          </a:prstGeom>
          <a:ln>
            <a:noFill/>
          </a:ln>
          <a:effectLst>
            <a:outerShdw blurRad="190500" algn="tl" rotWithShape="0">
              <a:srgbClr val="000000">
                <a:alpha val="70000"/>
              </a:srgbClr>
            </a:outerShdw>
          </a:effectLst>
        </p:spPr>
      </p:pic>
      <p:sp>
        <p:nvSpPr>
          <p:cNvPr id="12" name="Textfeld 11"/>
          <p:cNvSpPr txBox="1">
            <a:spLocks noChangeArrowheads="1"/>
          </p:cNvSpPr>
          <p:nvPr/>
        </p:nvSpPr>
        <p:spPr bwMode="auto">
          <a:xfrm>
            <a:off x="4572000" y="5661248"/>
            <a:ext cx="3744416"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Doppel 7 mit V-Blei und </a:t>
            </a:r>
            <a:r>
              <a:rPr lang="de-DE" sz="1200" b="1" dirty="0" err="1" smtClean="0">
                <a:solidFill>
                  <a:schemeClr val="tx1"/>
                </a:solidFill>
              </a:rPr>
              <a:t>Tail-Weight</a:t>
            </a:r>
            <a:endParaRPr lang="de-DE" sz="1200" b="1"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a:t>
            </a:r>
            <a:br>
              <a:rPr lang="de-DE" dirty="0" smtClean="0"/>
            </a:br>
            <a:endParaRPr lang="de-DE" dirty="0"/>
          </a:p>
        </p:txBody>
      </p:sp>
      <p:sp>
        <p:nvSpPr>
          <p:cNvPr id="3" name="Inhaltsplatzhalter 2"/>
          <p:cNvSpPr>
            <a:spLocks noGrp="1"/>
          </p:cNvSpPr>
          <p:nvPr>
            <p:ph idx="1"/>
          </p:nvPr>
        </p:nvSpPr>
        <p:spPr/>
        <p:txBody>
          <a:bodyPr/>
          <a:lstStyle/>
          <a:p>
            <a:endParaRPr lang="de-DE" dirty="0" smtClean="0"/>
          </a:p>
          <a:p>
            <a:r>
              <a:rPr lang="de-DE" dirty="0" smtClean="0"/>
              <a:t>Ziele und Zielgruppen der Triox-Ausbildung im VDST</a:t>
            </a:r>
          </a:p>
          <a:p>
            <a:r>
              <a:rPr lang="de-DE" dirty="0" smtClean="0"/>
              <a:t>Was ist Triox? Vor- und Nachteile des Einsatzes von Triox im Tauchsport</a:t>
            </a:r>
          </a:p>
          <a:p>
            <a:r>
              <a:rPr lang="de-DE" dirty="0" smtClean="0"/>
              <a:t>Anforderungen, Ausrüstung und Tauchgangsplanung</a:t>
            </a:r>
          </a:p>
          <a:p>
            <a:r>
              <a:rPr lang="de-DE" dirty="0" smtClean="0"/>
              <a:t>Dekompression, END, MOD</a:t>
            </a:r>
          </a:p>
          <a:p>
            <a:r>
              <a:rPr lang="de-DE" dirty="0" smtClean="0"/>
              <a:t>Zusammenfassung und Ausblick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Beintaschen</a:t>
            </a:r>
            <a:br>
              <a:rPr lang="de-DE" dirty="0" smtClean="0"/>
            </a:br>
            <a:endParaRPr lang="de-DE" dirty="0"/>
          </a:p>
        </p:txBody>
      </p:sp>
      <p:pic>
        <p:nvPicPr>
          <p:cNvPr id="147463" name="Picture 7"/>
          <p:cNvPicPr>
            <a:picLocks noGrp="1" noChangeAspect="1" noChangeArrowheads="1"/>
          </p:cNvPicPr>
          <p:nvPr>
            <p:ph idx="1"/>
          </p:nvPr>
        </p:nvPicPr>
        <p:blipFill>
          <a:blip r:embed="rId2" cstate="print"/>
          <a:srcRect/>
          <a:stretch>
            <a:fillRect/>
          </a:stretch>
        </p:blipFill>
        <p:spPr bwMode="auto">
          <a:xfrm>
            <a:off x="3491880" y="1340768"/>
            <a:ext cx="2533155" cy="2191519"/>
          </a:xfrm>
          <a:prstGeom prst="rect">
            <a:avLst/>
          </a:prstGeom>
          <a:ln>
            <a:noFill/>
          </a:ln>
          <a:effectLst>
            <a:outerShdw blurRad="190500" algn="tl" rotWithShape="0">
              <a:srgbClr val="000000">
                <a:alpha val="70000"/>
              </a:srgbClr>
            </a:outerShdw>
          </a:effectLst>
        </p:spPr>
      </p:pic>
      <p:pic>
        <p:nvPicPr>
          <p:cNvPr id="147464" name="Picture 8"/>
          <p:cNvPicPr>
            <a:picLocks noChangeAspect="1" noChangeArrowheads="1"/>
          </p:cNvPicPr>
          <p:nvPr/>
        </p:nvPicPr>
        <p:blipFill>
          <a:blip r:embed="rId3" cstate="print"/>
          <a:srcRect/>
          <a:stretch>
            <a:fillRect/>
          </a:stretch>
        </p:blipFill>
        <p:spPr bwMode="auto">
          <a:xfrm rot="16200000">
            <a:off x="5178259" y="3516919"/>
            <a:ext cx="1696282" cy="3052816"/>
          </a:xfrm>
          <a:prstGeom prst="rect">
            <a:avLst/>
          </a:prstGeom>
          <a:ln>
            <a:noFill/>
          </a:ln>
          <a:effectLst>
            <a:outerShdw blurRad="190500" algn="tl" rotWithShape="0">
              <a:srgbClr val="000000">
                <a:alpha val="70000"/>
              </a:srgbClr>
            </a:outerShdw>
          </a:effectLst>
        </p:spPr>
      </p:pic>
      <p:pic>
        <p:nvPicPr>
          <p:cNvPr id="147465" name="Picture 9"/>
          <p:cNvPicPr>
            <a:picLocks noChangeAspect="1" noChangeArrowheads="1"/>
          </p:cNvPicPr>
          <p:nvPr/>
        </p:nvPicPr>
        <p:blipFill>
          <a:blip r:embed="rId4" cstate="print"/>
          <a:srcRect/>
          <a:stretch>
            <a:fillRect/>
          </a:stretch>
        </p:blipFill>
        <p:spPr bwMode="auto">
          <a:xfrm rot="16200000">
            <a:off x="1211316" y="3235390"/>
            <a:ext cx="1703140" cy="3622732"/>
          </a:xfrm>
          <a:prstGeom prst="rect">
            <a:avLst/>
          </a:prstGeom>
          <a:ln>
            <a:noFill/>
          </a:ln>
          <a:effectLst>
            <a:outerShdw blurRad="190500" algn="tl" rotWithShape="0">
              <a:srgbClr val="000000">
                <a:alpha val="70000"/>
              </a:srgbClr>
            </a:outerShdw>
          </a:effectLst>
        </p:spPr>
      </p:pic>
      <p:pic>
        <p:nvPicPr>
          <p:cNvPr id="147467" name="Picture 11"/>
          <p:cNvPicPr>
            <a:picLocks noChangeAspect="1" noChangeArrowheads="1"/>
          </p:cNvPicPr>
          <p:nvPr/>
        </p:nvPicPr>
        <p:blipFill>
          <a:blip r:embed="rId5" cstate="print"/>
          <a:srcRect/>
          <a:stretch>
            <a:fillRect/>
          </a:stretch>
        </p:blipFill>
        <p:spPr bwMode="auto">
          <a:xfrm>
            <a:off x="6228184" y="1340768"/>
            <a:ext cx="2217846" cy="2160240"/>
          </a:xfrm>
          <a:prstGeom prst="rect">
            <a:avLst/>
          </a:prstGeom>
          <a:ln>
            <a:noFill/>
          </a:ln>
          <a:effectLst>
            <a:outerShdw blurRad="190500" algn="tl" rotWithShape="0">
              <a:srgbClr val="000000">
                <a:alpha val="70000"/>
              </a:srgbClr>
            </a:outerShdw>
          </a:effectLst>
        </p:spPr>
      </p:pic>
      <p:pic>
        <p:nvPicPr>
          <p:cNvPr id="147469" name="Picture 13" descr="C:\Temp\Ausrüstung\IMG_3574.JPG"/>
          <p:cNvPicPr>
            <a:picLocks noChangeAspect="1" noChangeArrowheads="1"/>
          </p:cNvPicPr>
          <p:nvPr/>
        </p:nvPicPr>
        <p:blipFill>
          <a:blip r:embed="rId6" cstate="print"/>
          <a:srcRect/>
          <a:stretch>
            <a:fillRect/>
          </a:stretch>
        </p:blipFill>
        <p:spPr bwMode="auto">
          <a:xfrm rot="16200000">
            <a:off x="619626" y="972662"/>
            <a:ext cx="2207741" cy="2943954"/>
          </a:xfrm>
          <a:prstGeom prst="rect">
            <a:avLst/>
          </a:prstGeom>
          <a:ln>
            <a:noFill/>
          </a:ln>
          <a:effectLst>
            <a:outerShdw blurRad="190500" algn="tl" rotWithShape="0">
              <a:srgbClr val="000000">
                <a:alpha val="70000"/>
              </a:srgbClr>
            </a:outerShdw>
          </a:effectLst>
        </p:spPr>
      </p:pic>
      <p:sp>
        <p:nvSpPr>
          <p:cNvPr id="17" name="Textfeld 16"/>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
        <p:nvSpPr>
          <p:cNvPr id="18" name="Textfeld 17"/>
          <p:cNvSpPr txBox="1">
            <a:spLocks noChangeArrowheads="1"/>
          </p:cNvSpPr>
          <p:nvPr/>
        </p:nvSpPr>
        <p:spPr bwMode="auto">
          <a:xfrm>
            <a:off x="251520" y="3573016"/>
            <a:ext cx="2952328"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Beintasche am </a:t>
            </a:r>
            <a:r>
              <a:rPr lang="de-DE" sz="1200" b="1" dirty="0" err="1" smtClean="0">
                <a:solidFill>
                  <a:schemeClr val="tx1"/>
                </a:solidFill>
              </a:rPr>
              <a:t>Trockentauchanszug</a:t>
            </a:r>
            <a:endParaRPr lang="de-DE" sz="1200" b="1" dirty="0">
              <a:solidFill>
                <a:schemeClr val="tx1"/>
              </a:solidFill>
            </a:endParaRPr>
          </a:p>
        </p:txBody>
      </p:sp>
      <p:sp>
        <p:nvSpPr>
          <p:cNvPr id="19" name="Textfeld 18"/>
          <p:cNvSpPr txBox="1">
            <a:spLocks noChangeArrowheads="1"/>
          </p:cNvSpPr>
          <p:nvPr/>
        </p:nvSpPr>
        <p:spPr bwMode="auto">
          <a:xfrm>
            <a:off x="251520" y="5923378"/>
            <a:ext cx="3600400"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Ersatzmaske</a:t>
            </a:r>
            <a:endParaRPr lang="de-DE" sz="1200" b="1" dirty="0">
              <a:solidFill>
                <a:schemeClr val="tx1"/>
              </a:solidFill>
            </a:endParaRPr>
          </a:p>
        </p:txBody>
      </p:sp>
      <p:sp>
        <p:nvSpPr>
          <p:cNvPr id="20" name="Textfeld 19"/>
          <p:cNvSpPr txBox="1">
            <a:spLocks noChangeArrowheads="1"/>
          </p:cNvSpPr>
          <p:nvPr/>
        </p:nvSpPr>
        <p:spPr bwMode="auto">
          <a:xfrm>
            <a:off x="3491880" y="3619122"/>
            <a:ext cx="2520280"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Boje mit Spool</a:t>
            </a:r>
            <a:endParaRPr lang="de-DE" sz="1200" b="1" dirty="0">
              <a:solidFill>
                <a:schemeClr val="tx1"/>
              </a:solidFill>
            </a:endParaRPr>
          </a:p>
        </p:txBody>
      </p:sp>
      <p:sp>
        <p:nvSpPr>
          <p:cNvPr id="21" name="Textfeld 20"/>
          <p:cNvSpPr txBox="1">
            <a:spLocks noChangeArrowheads="1"/>
          </p:cNvSpPr>
          <p:nvPr/>
        </p:nvSpPr>
        <p:spPr bwMode="auto">
          <a:xfrm>
            <a:off x="6156176" y="3645024"/>
            <a:ext cx="2376264" cy="241926"/>
          </a:xfrm>
          <a:prstGeom prst="rect">
            <a:avLst/>
          </a:prstGeom>
          <a:noFill/>
          <a:ln w="9525">
            <a:noFill/>
            <a:miter lim="800000"/>
            <a:headEnd/>
            <a:tailEnd/>
          </a:ln>
        </p:spPr>
        <p:txBody>
          <a:bodyPr wrap="square">
            <a:spAutoFit/>
          </a:bodyPr>
          <a:lstStyle/>
          <a:p>
            <a:pPr algn="ctr"/>
            <a:r>
              <a:rPr lang="de-DE" sz="1200" b="1" dirty="0" err="1" smtClean="0">
                <a:solidFill>
                  <a:schemeClr val="tx1"/>
                </a:solidFill>
              </a:rPr>
              <a:t>Wetnotes</a:t>
            </a:r>
            <a:endParaRPr lang="de-DE" sz="1200" b="1" dirty="0">
              <a:solidFill>
                <a:schemeClr val="tx1"/>
              </a:solidFill>
            </a:endParaRPr>
          </a:p>
        </p:txBody>
      </p:sp>
      <p:sp>
        <p:nvSpPr>
          <p:cNvPr id="22" name="Textfeld 21"/>
          <p:cNvSpPr txBox="1">
            <a:spLocks noChangeArrowheads="1"/>
          </p:cNvSpPr>
          <p:nvPr/>
        </p:nvSpPr>
        <p:spPr bwMode="auto">
          <a:xfrm>
            <a:off x="4427984" y="5923378"/>
            <a:ext cx="3168352"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Ersatz Spool</a:t>
            </a:r>
            <a:endParaRPr lang="de-DE" sz="1200" b="1"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Atemregler</a:t>
            </a:r>
            <a:br>
              <a:rPr lang="de-DE" dirty="0" smtClean="0"/>
            </a:br>
            <a:endParaRPr lang="de-DE" dirty="0"/>
          </a:p>
        </p:txBody>
      </p:sp>
      <p:pic>
        <p:nvPicPr>
          <p:cNvPr id="150530" name="Picture 2"/>
          <p:cNvPicPr>
            <a:picLocks noGrp="1" noChangeAspect="1" noChangeArrowheads="1"/>
          </p:cNvPicPr>
          <p:nvPr>
            <p:ph idx="1"/>
          </p:nvPr>
        </p:nvPicPr>
        <p:blipFill>
          <a:blip r:embed="rId2" cstate="print"/>
          <a:srcRect/>
          <a:stretch>
            <a:fillRect/>
          </a:stretch>
        </p:blipFill>
        <p:spPr bwMode="auto">
          <a:xfrm>
            <a:off x="323528" y="1052736"/>
            <a:ext cx="3437921" cy="3024336"/>
          </a:xfrm>
          <a:prstGeom prst="rect">
            <a:avLst/>
          </a:prstGeom>
          <a:ln>
            <a:noFill/>
          </a:ln>
          <a:effectLst>
            <a:outerShdw blurRad="190500" algn="tl" rotWithShape="0">
              <a:srgbClr val="000000">
                <a:alpha val="70000"/>
              </a:srgbClr>
            </a:outerShdw>
          </a:effectLst>
        </p:spPr>
      </p:pic>
      <p:pic>
        <p:nvPicPr>
          <p:cNvPr id="150531" name="Picture 3"/>
          <p:cNvPicPr>
            <a:picLocks noChangeAspect="1" noChangeArrowheads="1"/>
          </p:cNvPicPr>
          <p:nvPr/>
        </p:nvPicPr>
        <p:blipFill>
          <a:blip r:embed="rId3" cstate="print"/>
          <a:srcRect/>
          <a:stretch>
            <a:fillRect/>
          </a:stretch>
        </p:blipFill>
        <p:spPr bwMode="auto">
          <a:xfrm>
            <a:off x="4067944" y="1124744"/>
            <a:ext cx="3904556" cy="2954100"/>
          </a:xfrm>
          <a:prstGeom prst="rect">
            <a:avLst/>
          </a:prstGeom>
          <a:ln>
            <a:noFill/>
          </a:ln>
          <a:effectLst>
            <a:outerShdw blurRad="190500" algn="tl" rotWithShape="0">
              <a:srgbClr val="000000">
                <a:alpha val="70000"/>
              </a:srgbClr>
            </a:outerShdw>
          </a:effectLst>
        </p:spPr>
      </p:pic>
      <p:sp>
        <p:nvSpPr>
          <p:cNvPr id="8" name="Textfeld 7"/>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
        <p:nvSpPr>
          <p:cNvPr id="9" name="Textfeld 8"/>
          <p:cNvSpPr txBox="1">
            <a:spLocks noChangeArrowheads="1"/>
          </p:cNvSpPr>
          <p:nvPr/>
        </p:nvSpPr>
        <p:spPr bwMode="auto">
          <a:xfrm>
            <a:off x="4067944" y="4149080"/>
            <a:ext cx="3888432"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rPr>
              <a:t>Backupatemregler mit Manometer und </a:t>
            </a:r>
            <a:r>
              <a:rPr lang="de-DE" sz="1200" b="1" dirty="0" err="1" smtClean="0">
                <a:solidFill>
                  <a:schemeClr val="tx1"/>
                </a:solidFill>
              </a:rPr>
              <a:t>Trockiinflator</a:t>
            </a:r>
            <a:endParaRPr lang="de-DE" sz="1200" b="1" dirty="0">
              <a:solidFill>
                <a:schemeClr val="tx1"/>
              </a:solidFill>
            </a:endParaRPr>
          </a:p>
        </p:txBody>
      </p:sp>
      <p:sp>
        <p:nvSpPr>
          <p:cNvPr id="10" name="Textfeld 9"/>
          <p:cNvSpPr txBox="1">
            <a:spLocks noChangeArrowheads="1"/>
          </p:cNvSpPr>
          <p:nvPr/>
        </p:nvSpPr>
        <p:spPr bwMode="auto">
          <a:xfrm>
            <a:off x="179512" y="4149080"/>
            <a:ext cx="3528392" cy="391517"/>
          </a:xfrm>
          <a:prstGeom prst="rect">
            <a:avLst/>
          </a:prstGeom>
          <a:noFill/>
          <a:ln w="9525">
            <a:noFill/>
            <a:miter lim="800000"/>
            <a:headEnd/>
            <a:tailEnd/>
          </a:ln>
        </p:spPr>
        <p:txBody>
          <a:bodyPr wrap="square">
            <a:spAutoFit/>
          </a:bodyPr>
          <a:lstStyle/>
          <a:p>
            <a:pPr algn="ctr"/>
            <a:r>
              <a:rPr lang="de-DE" sz="1200" b="1" dirty="0" smtClean="0">
                <a:solidFill>
                  <a:schemeClr val="tx1"/>
                </a:solidFill>
                <a:latin typeface="+mj-lt"/>
              </a:rPr>
              <a:t>Hauptatemregler mit </a:t>
            </a:r>
            <a:r>
              <a:rPr lang="de-DE" sz="1200" b="1" kern="0" dirty="0" smtClean="0">
                <a:ln w="0">
                  <a:noFill/>
                </a:ln>
                <a:solidFill>
                  <a:srgbClr val="000000"/>
                </a:solidFill>
                <a:latin typeface="+mj-lt"/>
                <a:cs typeface="Calibri" pitchFamily="34" charset="0"/>
              </a:rPr>
              <a:t>Wirbelkarabiner </a:t>
            </a:r>
            <a:r>
              <a:rPr lang="de-DE" sz="1200" b="1" dirty="0" smtClean="0">
                <a:solidFill>
                  <a:schemeClr val="tx1"/>
                </a:solidFill>
                <a:latin typeface="+mj-lt"/>
              </a:rPr>
              <a:t>am langen Schlauch (2,10m) und </a:t>
            </a:r>
            <a:r>
              <a:rPr lang="de-DE" sz="1200" b="1" dirty="0" err="1" smtClean="0">
                <a:solidFill>
                  <a:schemeClr val="tx1"/>
                </a:solidFill>
                <a:latin typeface="+mj-lt"/>
              </a:rPr>
              <a:t>Jacketinflator</a:t>
            </a:r>
            <a:endParaRPr lang="de-DE" sz="1200" b="1" dirty="0">
              <a:solidFill>
                <a:schemeClr val="tx1"/>
              </a:solidFill>
              <a:latin typeface="+mj-lt"/>
            </a:endParaRPr>
          </a:p>
        </p:txBody>
      </p:sp>
      <p:sp>
        <p:nvSpPr>
          <p:cNvPr id="11" name="Inhaltsplatzhalter 2"/>
          <p:cNvSpPr txBox="1">
            <a:spLocks/>
          </p:cNvSpPr>
          <p:nvPr/>
        </p:nvSpPr>
        <p:spPr bwMode="auto">
          <a:xfrm>
            <a:off x="323528" y="4797152"/>
            <a:ext cx="7920880" cy="1656184"/>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673200" marR="0" lvl="0" indent="-457200" algn="l" defTabSz="449263" rtl="0" eaLnBrk="0" fontAlgn="base" latinLnBrk="0" hangingPunct="0">
              <a:lnSpc>
                <a:spcPct val="100000"/>
              </a:lnSpc>
              <a:spcBef>
                <a:spcPts val="600"/>
              </a:spcBef>
              <a:spcAft>
                <a:spcPts val="600"/>
              </a:spcAft>
              <a:buClr>
                <a:srgbClr val="000000"/>
              </a:buClr>
              <a:buSzPct val="100000"/>
              <a:buFont typeface="Arial" charset="0"/>
              <a:buChar char="•"/>
              <a:tabLst>
                <a:tab pos="0" algn="l"/>
              </a:tabLst>
              <a:defRPr/>
            </a:pPr>
            <a:r>
              <a:rPr kumimoji="0" lang="de-DE" sz="2000" b="0"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rPr>
              <a:t>Der Hauptatemregler</a:t>
            </a:r>
            <a:r>
              <a:rPr kumimoji="0" lang="de-DE" sz="20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 ist am langen Schlauch (ca. </a:t>
            </a:r>
            <a:r>
              <a:rPr kumimoji="0" lang="de-DE" sz="20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2,10 m) </a:t>
            </a:r>
            <a:r>
              <a:rPr kumimoji="0" lang="de-DE" sz="20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und hat einen Wirbelkarabiner</a:t>
            </a:r>
          </a:p>
          <a:p>
            <a:pPr marL="673200" marR="0" lvl="0" indent="-457200" algn="l" defTabSz="449263" rtl="0" eaLnBrk="0" fontAlgn="base" latinLnBrk="0" hangingPunct="0">
              <a:lnSpc>
                <a:spcPct val="100000"/>
              </a:lnSpc>
              <a:spcBef>
                <a:spcPts val="600"/>
              </a:spcBef>
              <a:spcAft>
                <a:spcPts val="600"/>
              </a:spcAft>
              <a:buClr>
                <a:srgbClr val="000000"/>
              </a:buClr>
              <a:buSzPct val="100000"/>
              <a:buFont typeface="Arial" charset="0"/>
              <a:buChar char="•"/>
              <a:tabLst>
                <a:tab pos="0" algn="l"/>
              </a:tabLst>
              <a:defRPr/>
            </a:pPr>
            <a:r>
              <a:rPr kumimoji="0" lang="de-DE" sz="20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Das </a:t>
            </a:r>
            <a:r>
              <a:rPr kumimoji="0" lang="de-DE" sz="2000" b="0" i="0" u="none" strike="noStrike" kern="0" cap="none" spc="0" normalizeH="0" noProof="0" dirty="0" err="1" smtClean="0">
                <a:ln w="0">
                  <a:noFill/>
                </a:ln>
                <a:solidFill>
                  <a:srgbClr val="000000"/>
                </a:solidFill>
                <a:effectLst/>
                <a:uLnTx/>
                <a:uFillTx/>
                <a:latin typeface="Calibri" pitchFamily="34" charset="0"/>
                <a:ea typeface="+mn-ea"/>
                <a:cs typeface="Calibri" pitchFamily="34" charset="0"/>
              </a:rPr>
              <a:t>Jacket</a:t>
            </a:r>
            <a:r>
              <a:rPr kumimoji="0" lang="de-DE" sz="20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 wird am Hauptatemregler angeschlossen</a:t>
            </a:r>
          </a:p>
          <a:p>
            <a:pPr marL="673200" marR="0" lvl="0" indent="-457200" algn="l" defTabSz="449263" rtl="0" eaLnBrk="0" fontAlgn="base" latinLnBrk="0" hangingPunct="0">
              <a:lnSpc>
                <a:spcPct val="100000"/>
              </a:lnSpc>
              <a:spcBef>
                <a:spcPts val="600"/>
              </a:spcBef>
              <a:spcAft>
                <a:spcPts val="600"/>
              </a:spcAft>
              <a:buClr>
                <a:srgbClr val="000000"/>
              </a:buClr>
              <a:buSzPct val="100000"/>
              <a:buFont typeface="Arial" charset="0"/>
              <a:buChar char="•"/>
              <a:tabLst>
                <a:tab pos="0" algn="l"/>
              </a:tabLst>
              <a:defRPr/>
            </a:pPr>
            <a:r>
              <a:rPr lang="de-DE" sz="2000" kern="0" baseline="0" dirty="0" smtClean="0">
                <a:ln w="0">
                  <a:noFill/>
                </a:ln>
                <a:solidFill>
                  <a:srgbClr val="000000"/>
                </a:solidFill>
                <a:latin typeface="Calibri" pitchFamily="34" charset="0"/>
                <a:cs typeface="Calibri" pitchFamily="34" charset="0"/>
              </a:rPr>
              <a:t>Am Backupregler</a:t>
            </a:r>
            <a:r>
              <a:rPr lang="de-DE" sz="2000" kern="0" dirty="0" smtClean="0">
                <a:ln w="0">
                  <a:noFill/>
                </a:ln>
                <a:solidFill>
                  <a:srgbClr val="000000"/>
                </a:solidFill>
                <a:latin typeface="Calibri" pitchFamily="34" charset="0"/>
                <a:cs typeface="Calibri" pitchFamily="34" charset="0"/>
              </a:rPr>
              <a:t> ist das Manometer und der </a:t>
            </a:r>
            <a:r>
              <a:rPr lang="de-DE" sz="2000" kern="0" dirty="0" err="1" smtClean="0">
                <a:ln w="0">
                  <a:noFill/>
                </a:ln>
                <a:solidFill>
                  <a:srgbClr val="000000"/>
                </a:solidFill>
                <a:latin typeface="Calibri" pitchFamily="34" charset="0"/>
                <a:cs typeface="Calibri" pitchFamily="34" charset="0"/>
              </a:rPr>
              <a:t>Trocki</a:t>
            </a:r>
            <a:r>
              <a:rPr lang="de-DE" sz="2000" kern="0" dirty="0" smtClean="0">
                <a:ln w="0">
                  <a:noFill/>
                </a:ln>
                <a:solidFill>
                  <a:srgbClr val="000000"/>
                </a:solidFill>
                <a:latin typeface="Calibri" pitchFamily="34" charset="0"/>
                <a:cs typeface="Calibri" pitchFamily="34" charset="0"/>
              </a:rPr>
              <a:t> angeschlossen</a:t>
            </a:r>
            <a:endParaRPr kumimoji="0" lang="de-DE" sz="2000" b="0"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Bojen / </a:t>
            </a:r>
            <a:r>
              <a:rPr lang="de-DE" dirty="0" err="1" smtClean="0"/>
              <a:t>Surface</a:t>
            </a:r>
            <a:r>
              <a:rPr lang="de-DE" dirty="0" smtClean="0"/>
              <a:t> </a:t>
            </a:r>
            <a:r>
              <a:rPr lang="de-DE" dirty="0" err="1" smtClean="0"/>
              <a:t>Buoyancy</a:t>
            </a:r>
            <a:r>
              <a:rPr lang="de-DE" dirty="0" smtClean="0"/>
              <a:t> Marker (SMB)</a:t>
            </a:r>
            <a:br>
              <a:rPr lang="de-DE" dirty="0" smtClean="0"/>
            </a:br>
            <a:endParaRPr lang="de-DE" dirty="0"/>
          </a:p>
        </p:txBody>
      </p:sp>
      <p:sp>
        <p:nvSpPr>
          <p:cNvPr id="3" name="Inhaltsplatzhalter 2"/>
          <p:cNvSpPr>
            <a:spLocks noGrp="1"/>
          </p:cNvSpPr>
          <p:nvPr>
            <p:ph idx="1"/>
          </p:nvPr>
        </p:nvSpPr>
        <p:spPr>
          <a:xfrm>
            <a:off x="457200" y="1052736"/>
            <a:ext cx="5698976" cy="5071839"/>
          </a:xfrm>
        </p:spPr>
        <p:txBody>
          <a:bodyPr/>
          <a:lstStyle/>
          <a:p>
            <a:r>
              <a:rPr lang="de-DE" sz="2000" dirty="0" smtClean="0"/>
              <a:t>Die Boje muss ausreichend lang und dick sein um gesehen zu werden</a:t>
            </a:r>
          </a:p>
          <a:p>
            <a:r>
              <a:rPr lang="de-DE" sz="2000" dirty="0" smtClean="0"/>
              <a:t>Im Meer braucht man sicherlich eine größere als im See (ca. </a:t>
            </a:r>
            <a:r>
              <a:rPr lang="de-DE" sz="2000" dirty="0" smtClean="0"/>
              <a:t>2,00 </a:t>
            </a:r>
            <a:r>
              <a:rPr lang="de-DE" sz="2000" dirty="0" smtClean="0"/>
              <a:t>m)</a:t>
            </a:r>
          </a:p>
          <a:p>
            <a:r>
              <a:rPr lang="de-DE" sz="2000" dirty="0" smtClean="0"/>
              <a:t>Die Farbe ist Gegenstand hitziger Diskussionen, während rot eine Art Standardfarbe für die </a:t>
            </a:r>
            <a:r>
              <a:rPr lang="de-DE" sz="2000" dirty="0" err="1" smtClean="0"/>
              <a:t>Deko</a:t>
            </a:r>
            <a:r>
              <a:rPr lang="de-DE" sz="2000" dirty="0" smtClean="0"/>
              <a:t> ist, ist gelb als Notfallboje „gedacht“</a:t>
            </a:r>
          </a:p>
          <a:p>
            <a:r>
              <a:rPr lang="de-DE" sz="2000" dirty="0" smtClean="0"/>
              <a:t>Die Boje sollte mit dem Spool verbunden sein um diese schnell setzen zu können.</a:t>
            </a:r>
          </a:p>
          <a:p>
            <a:r>
              <a:rPr lang="de-DE" sz="2000" dirty="0" smtClean="0"/>
              <a:t>Die Bojen sollten einen Schnellablass und ein Mundventil haben.</a:t>
            </a:r>
          </a:p>
          <a:p>
            <a:r>
              <a:rPr lang="de-DE" sz="2000" dirty="0" smtClean="0"/>
              <a:t>Als Material hat sich Nylon bewährt</a:t>
            </a:r>
            <a:endParaRPr lang="de-DE" sz="2000" dirty="0"/>
          </a:p>
        </p:txBody>
      </p:sp>
      <p:pic>
        <p:nvPicPr>
          <p:cNvPr id="152578" name="Picture 2"/>
          <p:cNvPicPr>
            <a:picLocks noChangeAspect="1" noChangeArrowheads="1"/>
          </p:cNvPicPr>
          <p:nvPr/>
        </p:nvPicPr>
        <p:blipFill>
          <a:blip r:embed="rId2" cstate="print"/>
          <a:srcRect/>
          <a:stretch>
            <a:fillRect/>
          </a:stretch>
        </p:blipFill>
        <p:spPr bwMode="auto">
          <a:xfrm>
            <a:off x="6876256" y="908720"/>
            <a:ext cx="1496751" cy="5256584"/>
          </a:xfrm>
          <a:prstGeom prst="rect">
            <a:avLst/>
          </a:prstGeom>
          <a:ln>
            <a:noFill/>
          </a:ln>
          <a:effectLst>
            <a:outerShdw blurRad="190500" algn="tl" rotWithShape="0">
              <a:srgbClr val="000000">
                <a:alpha val="70000"/>
              </a:srgbClr>
            </a:outerShdw>
          </a:effectLst>
        </p:spPr>
      </p:pic>
      <p:sp>
        <p:nvSpPr>
          <p:cNvPr id="5" name="Textfeld 4"/>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smtClean="0">
                <a:solidFill>
                  <a:schemeClr val="tx1"/>
                </a:solidFill>
              </a:rPr>
              <a:t>Foto: </a:t>
            </a:r>
            <a:r>
              <a:rPr lang="de-DE" sz="1000" dirty="0">
                <a:solidFill>
                  <a:schemeClr val="tx1"/>
                </a:solidFill>
              </a:rPr>
              <a:t>Steffen Kaufmann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Backplate</a:t>
            </a:r>
            <a:br>
              <a:rPr lang="de-DE" dirty="0" smtClean="0"/>
            </a:br>
            <a:endParaRPr lang="de-DE" dirty="0"/>
          </a:p>
        </p:txBody>
      </p:sp>
      <p:sp>
        <p:nvSpPr>
          <p:cNvPr id="3" name="Inhaltsplatzhalter 2"/>
          <p:cNvSpPr>
            <a:spLocks noGrp="1"/>
          </p:cNvSpPr>
          <p:nvPr>
            <p:ph idx="1"/>
          </p:nvPr>
        </p:nvSpPr>
        <p:spPr>
          <a:xfrm>
            <a:off x="457200" y="1052736"/>
            <a:ext cx="4690864" cy="5071839"/>
          </a:xfrm>
        </p:spPr>
        <p:txBody>
          <a:bodyPr/>
          <a:lstStyle/>
          <a:p>
            <a:r>
              <a:rPr lang="de-DE" dirty="0" smtClean="0"/>
              <a:t>Harness bestehend aus Schultergurt, Bauchgurt, und Schrittgurt</a:t>
            </a:r>
          </a:p>
          <a:p>
            <a:r>
              <a:rPr lang="de-DE" dirty="0" smtClean="0"/>
              <a:t>Zwei Backuplampen an den Schultergurten</a:t>
            </a:r>
          </a:p>
          <a:p>
            <a:r>
              <a:rPr lang="de-DE" dirty="0" smtClean="0"/>
              <a:t>Gurtschnallen aus Edelstahl, 2. Schnalle für Tanklampe</a:t>
            </a:r>
          </a:p>
          <a:p>
            <a:r>
              <a:rPr lang="de-DE" dirty="0" smtClean="0"/>
              <a:t>Argon-Kit Befestigung am Backplate</a:t>
            </a:r>
          </a:p>
          <a:p>
            <a:r>
              <a:rPr lang="de-DE" dirty="0" smtClean="0"/>
              <a:t>Rückenpolter mit </a:t>
            </a:r>
            <a:r>
              <a:rPr lang="de-DE" dirty="0" err="1" smtClean="0"/>
              <a:t>Bojenfach</a:t>
            </a:r>
            <a:endParaRPr lang="de-DE" dirty="0" smtClean="0"/>
          </a:p>
          <a:p>
            <a:endParaRPr lang="de-DE" dirty="0"/>
          </a:p>
        </p:txBody>
      </p:sp>
      <p:pic>
        <p:nvPicPr>
          <p:cNvPr id="151554" name="Picture 2"/>
          <p:cNvPicPr>
            <a:picLocks noChangeAspect="1" noChangeArrowheads="1"/>
          </p:cNvPicPr>
          <p:nvPr/>
        </p:nvPicPr>
        <p:blipFill>
          <a:blip r:embed="rId2" cstate="print"/>
          <a:srcRect/>
          <a:stretch>
            <a:fillRect/>
          </a:stretch>
        </p:blipFill>
        <p:spPr bwMode="auto">
          <a:xfrm>
            <a:off x="5508104" y="836712"/>
            <a:ext cx="2880320" cy="5371364"/>
          </a:xfrm>
          <a:prstGeom prst="rect">
            <a:avLst/>
          </a:prstGeom>
          <a:ln>
            <a:noFill/>
          </a:ln>
          <a:effectLst>
            <a:outerShdw blurRad="190500" algn="tl" rotWithShape="0">
              <a:srgbClr val="000000">
                <a:alpha val="70000"/>
              </a:srgbClr>
            </a:outerShdw>
          </a:effectLst>
        </p:spPr>
      </p:pic>
      <p:sp>
        <p:nvSpPr>
          <p:cNvPr id="5" name="Textfeld 4"/>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smtClean="0">
                <a:solidFill>
                  <a:schemeClr val="tx1"/>
                </a:solidFill>
              </a:rPr>
              <a:t>Foto: </a:t>
            </a:r>
            <a:r>
              <a:rPr lang="de-DE" sz="1000" dirty="0">
                <a:solidFill>
                  <a:schemeClr val="tx1"/>
                </a:solidFill>
              </a:rPr>
              <a:t>Steffen Kaufmann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Stage</a:t>
            </a:r>
            <a:br>
              <a:rPr lang="de-DE" dirty="0" smtClean="0"/>
            </a:br>
            <a:endParaRPr lang="de-DE" dirty="0"/>
          </a:p>
        </p:txBody>
      </p:sp>
      <p:pic>
        <p:nvPicPr>
          <p:cNvPr id="4" name="Picture 5" descr="C:\Temp\Ausrüstung\IMG_3531.JPG"/>
          <p:cNvPicPr>
            <a:picLocks noGrp="1" noChangeAspect="1" noChangeArrowheads="1"/>
          </p:cNvPicPr>
          <p:nvPr>
            <p:ph idx="1"/>
          </p:nvPr>
        </p:nvPicPr>
        <p:blipFill>
          <a:blip r:embed="rId2" cstate="print"/>
          <a:srcRect/>
          <a:stretch>
            <a:fillRect/>
          </a:stretch>
        </p:blipFill>
        <p:spPr bwMode="auto">
          <a:xfrm>
            <a:off x="5724128" y="1268760"/>
            <a:ext cx="2688179" cy="4783137"/>
          </a:xfrm>
          <a:prstGeom prst="rect">
            <a:avLst/>
          </a:prstGeom>
          <a:ln>
            <a:noFill/>
          </a:ln>
          <a:effectLst>
            <a:outerShdw blurRad="190500" algn="tl" rotWithShape="0">
              <a:srgbClr val="000000">
                <a:alpha val="70000"/>
              </a:srgbClr>
            </a:outerShdw>
          </a:effectLst>
        </p:spPr>
      </p:pic>
      <p:sp>
        <p:nvSpPr>
          <p:cNvPr id="5" name="Inhaltsplatzhalter 2"/>
          <p:cNvSpPr txBox="1">
            <a:spLocks/>
          </p:cNvSpPr>
          <p:nvPr/>
        </p:nvSpPr>
        <p:spPr bwMode="auto">
          <a:xfrm>
            <a:off x="323528" y="1124744"/>
            <a:ext cx="5328592" cy="4999831"/>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kumimoji="0" lang="de-DE" sz="2400" b="0"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rPr>
              <a:t>Befestigung</a:t>
            </a:r>
            <a:r>
              <a:rPr kumimoji="0" lang="de-DE" sz="24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 an der linken Seite</a:t>
            </a:r>
          </a:p>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lang="de-DE" sz="2400" kern="0" baseline="0" dirty="0" smtClean="0">
                <a:ln w="0">
                  <a:noFill/>
                </a:ln>
                <a:solidFill>
                  <a:srgbClr val="000000"/>
                </a:solidFill>
                <a:latin typeface="Calibri" pitchFamily="34" charset="0"/>
                <a:cs typeface="Calibri" pitchFamily="34" charset="0"/>
              </a:rPr>
              <a:t>Deutliche</a:t>
            </a:r>
            <a:r>
              <a:rPr lang="de-DE" sz="2400" kern="0" dirty="0" smtClean="0">
                <a:ln w="0">
                  <a:noFill/>
                </a:ln>
                <a:solidFill>
                  <a:srgbClr val="000000"/>
                </a:solidFill>
                <a:latin typeface="Calibri" pitchFamily="34" charset="0"/>
                <a:cs typeface="Calibri" pitchFamily="34" charset="0"/>
              </a:rPr>
              <a:t> Markierung der MOD an der Seite</a:t>
            </a:r>
          </a:p>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lang="de-DE" sz="2400" kern="0" dirty="0" smtClean="0">
                <a:ln w="0">
                  <a:noFill/>
                </a:ln>
                <a:solidFill>
                  <a:srgbClr val="000000"/>
                </a:solidFill>
                <a:latin typeface="Calibri" pitchFamily="34" charset="0"/>
                <a:cs typeface="Calibri" pitchFamily="34" charset="0"/>
              </a:rPr>
              <a:t>Analyse-Etikett auf der Schulter</a:t>
            </a:r>
          </a:p>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lang="de-DE" sz="2400" kern="0" dirty="0" smtClean="0">
                <a:ln w="0">
                  <a:noFill/>
                </a:ln>
                <a:solidFill>
                  <a:srgbClr val="000000"/>
                </a:solidFill>
                <a:latin typeface="Calibri" pitchFamily="34" charset="0"/>
                <a:cs typeface="Calibri" pitchFamily="34" charset="0"/>
              </a:rPr>
              <a:t>Ventil geschlossen, aber System unter Druck</a:t>
            </a:r>
          </a:p>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kumimoji="0" lang="de-DE" sz="2400" b="0"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rPr>
              <a:t>Ggf. Schlauch</a:t>
            </a:r>
            <a:r>
              <a:rPr kumimoji="0" lang="de-DE" sz="2400" b="0" i="0" u="none" strike="noStrike" kern="0" cap="none" spc="0" normalizeH="0" noProof="0" dirty="0" smtClean="0">
                <a:ln w="0">
                  <a:noFill/>
                </a:ln>
                <a:solidFill>
                  <a:srgbClr val="000000"/>
                </a:solidFill>
                <a:effectLst/>
                <a:uLnTx/>
                <a:uFillTx/>
                <a:latin typeface="Calibri" pitchFamily="34" charset="0"/>
                <a:ea typeface="+mn-ea"/>
                <a:cs typeface="Calibri" pitchFamily="34" charset="0"/>
              </a:rPr>
              <a:t> in anderer Farbe um eine bessere Unterscheidung zu erlauben</a:t>
            </a:r>
          </a:p>
          <a:p>
            <a:pPr marL="673200" marR="0" lvl="0" indent="-457200" algn="l" defTabSz="449263" rtl="0" eaLnBrk="0" fontAlgn="base" latinLnBrk="0" hangingPunct="0">
              <a:lnSpc>
                <a:spcPct val="100000"/>
              </a:lnSpc>
              <a:spcBef>
                <a:spcPts val="1200"/>
              </a:spcBef>
              <a:spcAft>
                <a:spcPts val="600"/>
              </a:spcAft>
              <a:buClr>
                <a:srgbClr val="000000"/>
              </a:buClr>
              <a:buSzPct val="100000"/>
              <a:buFont typeface="Arial" charset="0"/>
              <a:buChar char="•"/>
              <a:tabLst>
                <a:tab pos="0" algn="l"/>
              </a:tabLst>
              <a:defRPr/>
            </a:pPr>
            <a:r>
              <a:rPr lang="de-DE" sz="2400" kern="0" baseline="0" dirty="0" smtClean="0">
                <a:ln w="0">
                  <a:noFill/>
                </a:ln>
                <a:solidFill>
                  <a:srgbClr val="000000"/>
                </a:solidFill>
                <a:latin typeface="Calibri" pitchFamily="34" charset="0"/>
                <a:cs typeface="Calibri" pitchFamily="34" charset="0"/>
              </a:rPr>
              <a:t>Fini am kurzen HD-Schlauch </a:t>
            </a:r>
            <a:br>
              <a:rPr lang="de-DE" sz="2400" kern="0" baseline="0" dirty="0" smtClean="0">
                <a:ln w="0">
                  <a:noFill/>
                </a:ln>
                <a:solidFill>
                  <a:srgbClr val="000000"/>
                </a:solidFill>
                <a:latin typeface="Calibri" pitchFamily="34" charset="0"/>
                <a:cs typeface="Calibri" pitchFamily="34" charset="0"/>
              </a:rPr>
            </a:br>
            <a:r>
              <a:rPr lang="de-DE" sz="2400" kern="0" baseline="0" dirty="0" smtClean="0">
                <a:ln w="0">
                  <a:noFill/>
                </a:ln>
                <a:solidFill>
                  <a:srgbClr val="000000"/>
                </a:solidFill>
                <a:latin typeface="Calibri" pitchFamily="34" charset="0"/>
                <a:cs typeface="Calibri" pitchFamily="34" charset="0"/>
              </a:rPr>
              <a:t>(ca.</a:t>
            </a:r>
            <a:r>
              <a:rPr lang="de-DE" sz="2400" kern="0" dirty="0" smtClean="0">
                <a:ln w="0">
                  <a:noFill/>
                </a:ln>
                <a:solidFill>
                  <a:srgbClr val="000000"/>
                </a:solidFill>
                <a:latin typeface="Calibri" pitchFamily="34" charset="0"/>
                <a:cs typeface="Calibri" pitchFamily="34" charset="0"/>
              </a:rPr>
              <a:t> 10 cm)</a:t>
            </a:r>
            <a:endParaRPr kumimoji="0" lang="de-DE" sz="2400" b="0" i="0" u="none" strike="noStrike" kern="0" cap="none" spc="0" normalizeH="0" baseline="0" noProof="0" dirty="0" smtClean="0">
              <a:ln w="0">
                <a:noFill/>
              </a:ln>
              <a:solidFill>
                <a:srgbClr val="000000"/>
              </a:solidFill>
              <a:effectLst/>
              <a:uLnTx/>
              <a:uFillTx/>
              <a:latin typeface="Calibri" pitchFamily="34" charset="0"/>
              <a:ea typeface="+mn-ea"/>
              <a:cs typeface="Calibri" pitchFamily="34" charset="0"/>
            </a:endParaRPr>
          </a:p>
        </p:txBody>
      </p:sp>
      <p:sp>
        <p:nvSpPr>
          <p:cNvPr id="6" name="Textfeld 5"/>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Tauchen und Fitness</a:t>
            </a:r>
            <a:br>
              <a:rPr lang="de-DE" dirty="0" smtClean="0"/>
            </a:br>
            <a:endParaRPr lang="de-DE" dirty="0"/>
          </a:p>
        </p:txBody>
      </p:sp>
      <p:sp>
        <p:nvSpPr>
          <p:cNvPr id="3" name="Inhaltsplatzhalter 2"/>
          <p:cNvSpPr>
            <a:spLocks noGrp="1"/>
          </p:cNvSpPr>
          <p:nvPr>
            <p:ph idx="1"/>
          </p:nvPr>
        </p:nvSpPr>
        <p:spPr>
          <a:xfrm>
            <a:off x="323528" y="1340768"/>
            <a:ext cx="8356922" cy="4783807"/>
          </a:xfrm>
        </p:spPr>
        <p:txBody>
          <a:bodyPr/>
          <a:lstStyle/>
          <a:p>
            <a:r>
              <a:rPr lang="de-DE" dirty="0" smtClean="0"/>
              <a:t>Mentale und Körperliche Fitness ist wichtig!</a:t>
            </a:r>
          </a:p>
          <a:p>
            <a:r>
              <a:rPr lang="de-DE" dirty="0" smtClean="0"/>
              <a:t>Aerobes Ausdauertraining innerhalb von 24 Stunden vor dem Tauchgang reduziert die Blasenbildung signifikant!</a:t>
            </a:r>
          </a:p>
          <a:p>
            <a:r>
              <a:rPr lang="de-DE" dirty="0" smtClean="0"/>
              <a:t>Krafttraining bzw. Muskelkater erhöht das Dekompressionsrisiko signifikant!</a:t>
            </a:r>
          </a:p>
          <a:p>
            <a:r>
              <a:rPr lang="de-DE" sz="2300" dirty="0" smtClean="0"/>
              <a:t>Körperliche Fitness schützt vor Dekompressionserkrankungen</a:t>
            </a:r>
          </a:p>
          <a:p>
            <a:pPr lvl="1"/>
            <a:r>
              <a:rPr lang="de-DE" b="0" dirty="0" smtClean="0"/>
              <a:t>Ein Trainierter hat weniger schnell einen erhöhten Puls </a:t>
            </a:r>
          </a:p>
          <a:p>
            <a:pPr lvl="1"/>
            <a:r>
              <a:rPr lang="de-DE" b="0" dirty="0" smtClean="0"/>
              <a:t>Hoher Puls entspricht stärkerer Durchblutung und stärkerer Sättigung bzw. stärkerer Entsättigung und einem daraus folgendem erhöhtem </a:t>
            </a:r>
            <a:r>
              <a:rPr lang="de-DE" b="0" dirty="0" err="1" smtClean="0"/>
              <a:t>Dekounfall</a:t>
            </a:r>
            <a:r>
              <a:rPr lang="de-DE" b="0" dirty="0" smtClean="0"/>
              <a:t>-Risiko</a:t>
            </a:r>
          </a:p>
          <a:p>
            <a:endParaRPr lang="de-DE" b="0" dirty="0" smtClean="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„Physik“ und Dekompression</a:t>
            </a:r>
            <a:endParaRPr lang="de-DE" dirty="0"/>
          </a:p>
        </p:txBody>
      </p:sp>
      <p:sp>
        <p:nvSpPr>
          <p:cNvPr id="3" name="Untertitel 2"/>
          <p:cNvSpPr>
            <a:spLocks noGrp="1"/>
          </p:cNvSpPr>
          <p:nvPr>
            <p:ph type="subTitle" idx="1"/>
          </p:nvPr>
        </p:nvSpPr>
        <p:spPr/>
        <p:txBody>
          <a:bodyPr/>
          <a:lstStyle/>
          <a:p>
            <a:r>
              <a:rPr lang="de-DE" dirty="0" smtClean="0"/>
              <a:t>END, EAD, MOD</a:t>
            </a:r>
            <a:endParaRPr lang="de-D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925" y="231676"/>
            <a:ext cx="6407150" cy="1181100"/>
          </a:xfrm>
        </p:spPr>
        <p:txBody>
          <a:bodyPr/>
          <a:lstStyle/>
          <a:p>
            <a:r>
              <a:rPr lang="de-DE" dirty="0" smtClean="0"/>
              <a:t>Berechnung der </a:t>
            </a:r>
            <a:r>
              <a:rPr lang="de-DE" sz="500" dirty="0" smtClean="0"/>
              <a:t/>
            </a:r>
            <a:br>
              <a:rPr lang="de-DE" sz="500" dirty="0" smtClean="0"/>
            </a:br>
            <a:r>
              <a:rPr lang="de-DE" sz="500" dirty="0" smtClean="0"/>
              <a:t/>
            </a:r>
            <a:br>
              <a:rPr lang="de-DE" sz="500" dirty="0" smtClean="0"/>
            </a:br>
            <a:r>
              <a:rPr lang="de-DE" dirty="0" smtClean="0"/>
              <a:t>Äquivalente Narkosetiefe (END)</a:t>
            </a:r>
            <a:endParaRPr lang="de-DE" dirty="0"/>
          </a:p>
        </p:txBody>
      </p:sp>
      <p:sp>
        <p:nvSpPr>
          <p:cNvPr id="3" name="Inhaltsplatzhalter 2"/>
          <p:cNvSpPr>
            <a:spLocks noGrp="1"/>
          </p:cNvSpPr>
          <p:nvPr>
            <p:ph idx="1"/>
          </p:nvPr>
        </p:nvSpPr>
        <p:spPr/>
        <p:txBody>
          <a:bodyPr/>
          <a:lstStyle/>
          <a:p>
            <a:r>
              <a:rPr lang="de-DE" dirty="0" smtClean="0"/>
              <a:t>Grundsätzlich gilt: </a:t>
            </a:r>
            <a:r>
              <a:rPr lang="de-DE" b="0" dirty="0" smtClean="0"/>
              <a:t>Bei weniger anspruchsvollen TG wird eine maximale END von 40m, bei anspruchsvollen TG (z. B. Deko) eine </a:t>
            </a:r>
            <a:r>
              <a:rPr lang="de-DE" dirty="0" smtClean="0"/>
              <a:t>END von maximal 30m </a:t>
            </a:r>
            <a:r>
              <a:rPr lang="de-DE" b="0" dirty="0" smtClean="0"/>
              <a:t>empfohlen.</a:t>
            </a:r>
          </a:p>
          <a:p>
            <a:endParaRPr lang="de-DE" dirty="0" smtClean="0"/>
          </a:p>
          <a:p>
            <a:endParaRPr lang="de-DE" dirty="0"/>
          </a:p>
        </p:txBody>
      </p:sp>
      <p:graphicFrame>
        <p:nvGraphicFramePr>
          <p:cNvPr id="4" name="Objekt 3"/>
          <p:cNvGraphicFramePr>
            <a:graphicFrameLocks noChangeAspect="1"/>
          </p:cNvGraphicFramePr>
          <p:nvPr/>
        </p:nvGraphicFramePr>
        <p:xfrm>
          <a:off x="1460500" y="2708275"/>
          <a:ext cx="6389688" cy="3802063"/>
        </p:xfrm>
        <a:graphic>
          <a:graphicData uri="http://schemas.openxmlformats.org/presentationml/2006/ole">
            <mc:AlternateContent xmlns:mc="http://schemas.openxmlformats.org/markup-compatibility/2006">
              <mc:Choice xmlns:v="urn:schemas-microsoft-com:vml" Requires="v">
                <p:oleObj spid="_x0000_s26627" name="Formel" r:id="rId3" imgW="2666880" imgH="1587240" progId="Equation.3">
                  <p:embed/>
                </p:oleObj>
              </mc:Choice>
              <mc:Fallback>
                <p:oleObj name="Formel" r:id="rId3" imgW="2666880" imgH="1587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0" y="2708275"/>
                        <a:ext cx="6389688" cy="3802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1124744"/>
            <a:ext cx="8604448" cy="5344807"/>
          </a:xfrm>
          <a:prstGeom prst="rect">
            <a:avLst/>
          </a:prstGeom>
          <a:noFill/>
          <a:ln w="9525">
            <a:noFill/>
            <a:miter lim="800000"/>
            <a:headEnd/>
            <a:tailEnd/>
          </a:ln>
        </p:spPr>
      </p:pic>
      <p:sp>
        <p:nvSpPr>
          <p:cNvPr id="7" name="Titel 1"/>
          <p:cNvSpPr txBox="1">
            <a:spLocks/>
          </p:cNvSpPr>
          <p:nvPr/>
        </p:nvSpPr>
        <p:spPr>
          <a:xfrm>
            <a:off x="542925" y="375692"/>
            <a:ext cx="6407150" cy="1181100"/>
          </a:xfrm>
          <a:prstGeom prst="rect">
            <a:avLst/>
          </a:prstGeom>
        </p:spPr>
        <p:txBody>
          <a:bodyPr/>
          <a:lstStyle/>
          <a:p>
            <a:pPr marL="0" marR="0" lvl="0" indent="0" algn="ctr" defTabSz="449263" rtl="0" eaLnBrk="0" fontAlgn="base" latinLnBrk="0" hangingPunct="0">
              <a:lnSpc>
                <a:spcPct val="76000"/>
              </a:lnSpc>
              <a:spcBef>
                <a:spcPct val="0"/>
              </a:spcBef>
              <a:spcAft>
                <a:spcPct val="0"/>
              </a:spcAft>
              <a:buClr>
                <a:srgbClr val="004376"/>
              </a:buClr>
              <a:buSzPct val="100000"/>
              <a:buFont typeface="Arial" charset="0"/>
              <a:buNone/>
              <a:tabLst/>
              <a:defRPr/>
            </a:pPr>
            <a:r>
              <a:rPr kumimoji="0" lang="de-DE" sz="2800" b="1" i="0" u="none" strike="noStrike" kern="0" cap="none" spc="0" normalizeH="0" baseline="0" noProof="0" dirty="0" smtClean="0">
                <a:ln>
                  <a:noFill/>
                </a:ln>
                <a:solidFill>
                  <a:srgbClr val="004376"/>
                </a:solidFill>
                <a:effectLst/>
                <a:uLnTx/>
                <a:uFillTx/>
                <a:latin typeface="Calibri" pitchFamily="34" charset="0"/>
                <a:ea typeface="+mj-ea"/>
                <a:cs typeface="Calibri" pitchFamily="34" charset="0"/>
              </a:rPr>
              <a:t>Äquivalente Narkosetiefe (END)</a:t>
            </a:r>
            <a:br>
              <a:rPr kumimoji="0" lang="de-DE" sz="2800" b="1" i="0" u="none" strike="noStrike" kern="0" cap="none" spc="0" normalizeH="0" baseline="0" noProof="0" dirty="0" smtClean="0">
                <a:ln>
                  <a:noFill/>
                </a:ln>
                <a:solidFill>
                  <a:srgbClr val="004376"/>
                </a:solidFill>
                <a:effectLst/>
                <a:uLnTx/>
                <a:uFillTx/>
                <a:latin typeface="Calibri" pitchFamily="34" charset="0"/>
                <a:ea typeface="+mj-ea"/>
                <a:cs typeface="Calibri" pitchFamily="34" charset="0"/>
              </a:rPr>
            </a:br>
            <a:r>
              <a:rPr kumimoji="0" lang="de-DE" sz="2800" b="1" i="0" u="none" strike="noStrike" kern="0" cap="none" spc="0" normalizeH="0" baseline="0" noProof="0" dirty="0" smtClean="0">
                <a:ln>
                  <a:noFill/>
                </a:ln>
                <a:solidFill>
                  <a:srgbClr val="004376"/>
                </a:solidFill>
                <a:effectLst/>
                <a:uLnTx/>
                <a:uFillTx/>
                <a:latin typeface="+mj-lt"/>
                <a:ea typeface="+mj-ea"/>
                <a:cs typeface="+mj-cs"/>
              </a:rPr>
              <a:t/>
            </a:r>
            <a:br>
              <a:rPr kumimoji="0" lang="de-DE" sz="2800" b="1" i="0" u="none" strike="noStrike" kern="0" cap="none" spc="0" normalizeH="0" baseline="0" noProof="0" dirty="0" smtClean="0">
                <a:ln>
                  <a:noFill/>
                </a:ln>
                <a:solidFill>
                  <a:srgbClr val="004376"/>
                </a:solidFill>
                <a:effectLst/>
                <a:uLnTx/>
                <a:uFillTx/>
                <a:latin typeface="+mj-lt"/>
                <a:ea typeface="+mj-ea"/>
                <a:cs typeface="+mj-cs"/>
              </a:rPr>
            </a:br>
            <a:endParaRPr kumimoji="0" lang="de-DE" sz="2800" b="1" i="0" u="none" strike="noStrike" kern="0" cap="none" spc="0" normalizeH="0" baseline="0" noProof="0" dirty="0">
              <a:ln>
                <a:noFill/>
              </a:ln>
              <a:solidFill>
                <a:srgbClr val="004376"/>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2925" y="231676"/>
            <a:ext cx="6407150" cy="1181100"/>
          </a:xfrm>
        </p:spPr>
        <p:txBody>
          <a:bodyPr/>
          <a:lstStyle/>
          <a:p>
            <a:r>
              <a:rPr lang="de-DE" dirty="0" smtClean="0"/>
              <a:t>Berechnung der Maximalen Einsatztiefe </a:t>
            </a:r>
            <a:br>
              <a:rPr lang="de-DE" dirty="0" smtClean="0"/>
            </a:br>
            <a:r>
              <a:rPr lang="de-DE" sz="600" dirty="0" smtClean="0"/>
              <a:t/>
            </a:r>
            <a:br>
              <a:rPr lang="de-DE" sz="600" dirty="0" smtClean="0"/>
            </a:br>
            <a:r>
              <a:rPr lang="de-DE" dirty="0" smtClean="0"/>
              <a:t>(MOD) auf Basis der Sauerstofftoxizität</a:t>
            </a:r>
            <a:endParaRPr lang="de-DE" dirty="0"/>
          </a:p>
        </p:txBody>
      </p:sp>
      <p:sp>
        <p:nvSpPr>
          <p:cNvPr id="5" name="Inhaltsplatzhalter 4"/>
          <p:cNvSpPr>
            <a:spLocks noGrp="1"/>
          </p:cNvSpPr>
          <p:nvPr>
            <p:ph idx="1"/>
          </p:nvPr>
        </p:nvSpPr>
        <p:spPr>
          <a:xfrm>
            <a:off x="323528" y="1340768"/>
            <a:ext cx="8496944" cy="4783807"/>
          </a:xfrm>
        </p:spPr>
        <p:txBody>
          <a:bodyPr/>
          <a:lstStyle/>
          <a:p>
            <a:r>
              <a:rPr lang="de-DE" dirty="0" smtClean="0"/>
              <a:t>Begrenzt durch die END und durch maximalen pO</a:t>
            </a:r>
            <a:r>
              <a:rPr lang="de-DE" baseline="-25000" dirty="0" smtClean="0"/>
              <a:t>2</a:t>
            </a:r>
          </a:p>
          <a:p>
            <a:pPr lvl="1"/>
            <a:r>
              <a:rPr lang="de-DE" b="0" dirty="0" smtClean="0"/>
              <a:t>pO</a:t>
            </a:r>
            <a:r>
              <a:rPr lang="de-DE" b="0" baseline="-25000" dirty="0" smtClean="0"/>
              <a:t>2</a:t>
            </a:r>
            <a:r>
              <a:rPr lang="de-DE" b="0" dirty="0" smtClean="0"/>
              <a:t> = 0.16 bar	absolute Untergrenze in allen Situationen</a:t>
            </a:r>
          </a:p>
          <a:p>
            <a:pPr lvl="1"/>
            <a:r>
              <a:rPr lang="de-DE" b="0" dirty="0" smtClean="0"/>
              <a:t>pO</a:t>
            </a:r>
            <a:r>
              <a:rPr lang="de-DE" b="0" baseline="-25000" dirty="0" smtClean="0"/>
              <a:t>2</a:t>
            </a:r>
            <a:r>
              <a:rPr lang="de-DE" b="0" dirty="0" smtClean="0"/>
              <a:t> = 1.4 bar		Tauchgänge ohne Gaswechsel</a:t>
            </a:r>
          </a:p>
          <a:p>
            <a:pPr lvl="1"/>
            <a:r>
              <a:rPr lang="de-DE" b="0" dirty="0" smtClean="0"/>
              <a:t>pO</a:t>
            </a:r>
            <a:r>
              <a:rPr lang="de-DE" b="0" baseline="-25000" dirty="0" smtClean="0"/>
              <a:t>2</a:t>
            </a:r>
            <a:r>
              <a:rPr lang="de-DE" b="0" dirty="0" smtClean="0"/>
              <a:t> = 1.3 bar		Tauchgänge mit Gaswechsel</a:t>
            </a:r>
          </a:p>
          <a:p>
            <a:pPr lvl="1"/>
            <a:r>
              <a:rPr lang="de-DE" b="0" dirty="0" smtClean="0"/>
              <a:t>pO</a:t>
            </a:r>
            <a:r>
              <a:rPr lang="de-DE" b="0" baseline="-25000" dirty="0" smtClean="0"/>
              <a:t>2</a:t>
            </a:r>
            <a:r>
              <a:rPr lang="de-DE" b="0" dirty="0" smtClean="0"/>
              <a:t> = 1.6 bar		für Dekompressionsstopps</a:t>
            </a:r>
          </a:p>
          <a:p>
            <a:pPr lvl="1"/>
            <a:endParaRPr lang="de-DE" dirty="0" smtClean="0"/>
          </a:p>
          <a:p>
            <a:endParaRPr lang="de-DE" baseline="-25000" dirty="0"/>
          </a:p>
        </p:txBody>
      </p:sp>
      <p:graphicFrame>
        <p:nvGraphicFramePr>
          <p:cNvPr id="27650" name="Object 2"/>
          <p:cNvGraphicFramePr>
            <a:graphicFrameLocks noChangeAspect="1"/>
          </p:cNvGraphicFramePr>
          <p:nvPr/>
        </p:nvGraphicFramePr>
        <p:xfrm>
          <a:off x="1691680" y="3645024"/>
          <a:ext cx="4548347" cy="2952328"/>
        </p:xfrm>
        <a:graphic>
          <a:graphicData uri="http://schemas.openxmlformats.org/presentationml/2006/ole">
            <mc:AlternateContent xmlns:mc="http://schemas.openxmlformats.org/markup-compatibility/2006">
              <mc:Choice xmlns:v="urn:schemas-microsoft-com:vml" Requires="v">
                <p:oleObj spid="_x0000_s27651" name="Formel" r:id="rId4" imgW="2463480" imgH="1600200" progId="Equation.3">
                  <p:embed/>
                </p:oleObj>
              </mc:Choice>
              <mc:Fallback>
                <p:oleObj name="Formel" r:id="rId4" imgW="2463480" imgH="1600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645024"/>
                        <a:ext cx="4548347" cy="2952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Einführung und Motivation</a:t>
            </a:r>
            <a:endParaRPr lang="de-DE" dirty="0"/>
          </a:p>
        </p:txBody>
      </p:sp>
      <p:sp>
        <p:nvSpPr>
          <p:cNvPr id="3" name="Untertitel 2"/>
          <p:cNvSpPr>
            <a:spLocks noGrp="1"/>
          </p:cNvSpPr>
          <p:nvPr>
            <p:ph type="subTitle" idx="1"/>
          </p:nvPr>
        </p:nvSpPr>
        <p:spPr/>
        <p:txBody>
          <a:bodyPr/>
          <a:lstStyle/>
          <a:p>
            <a:r>
              <a:rPr lang="de-DE" dirty="0" smtClean="0"/>
              <a:t>Lehrinhalte: Theorie und Praxis</a:t>
            </a:r>
            <a:endParaRPr lang="de-D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Dekompressionsstress</a:t>
            </a:r>
            <a:br>
              <a:rPr lang="de-DE" dirty="0" smtClean="0"/>
            </a:br>
            <a:endParaRPr lang="de-DE"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251520" y="908720"/>
            <a:ext cx="8367924" cy="518457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Dekompressionsstress</a:t>
            </a:r>
            <a:br>
              <a:rPr lang="de-DE" dirty="0" smtClean="0"/>
            </a:br>
            <a:endParaRPr lang="de-DE" dirty="0"/>
          </a:p>
        </p:txBody>
      </p:sp>
      <p:sp>
        <p:nvSpPr>
          <p:cNvPr id="3" name="Inhaltsplatzhalter 2"/>
          <p:cNvSpPr>
            <a:spLocks noGrp="1"/>
          </p:cNvSpPr>
          <p:nvPr>
            <p:ph idx="1"/>
          </p:nvPr>
        </p:nvSpPr>
        <p:spPr>
          <a:xfrm>
            <a:off x="457200" y="1052736"/>
            <a:ext cx="8223250" cy="5071839"/>
          </a:xfrm>
        </p:spPr>
        <p:txBody>
          <a:bodyPr/>
          <a:lstStyle/>
          <a:p>
            <a:r>
              <a:rPr lang="de-DE" dirty="0" smtClean="0"/>
              <a:t>Gasblasen werden vom Immunsystem als Fremdkörper erkannt und bekämpft</a:t>
            </a:r>
          </a:p>
          <a:p>
            <a:pPr lvl="1"/>
            <a:r>
              <a:rPr lang="de-DE" b="0" dirty="0" smtClean="0"/>
              <a:t>Aktivierung der Blutgerinnung</a:t>
            </a:r>
          </a:p>
          <a:p>
            <a:pPr lvl="1"/>
            <a:r>
              <a:rPr lang="de-DE" b="0" dirty="0" smtClean="0"/>
              <a:t>Zusammenballung von Thrombozyten</a:t>
            </a:r>
          </a:p>
          <a:p>
            <a:pPr lvl="1"/>
            <a:r>
              <a:rPr lang="de-DE" b="0" dirty="0" smtClean="0"/>
              <a:t>Bildung fester Komplexe</a:t>
            </a:r>
          </a:p>
          <a:p>
            <a:pPr lvl="1"/>
            <a:r>
              <a:rPr lang="de-DE" b="0" dirty="0" smtClean="0"/>
              <a:t>Entzündungsreaktionen</a:t>
            </a:r>
          </a:p>
          <a:p>
            <a:r>
              <a:rPr lang="de-DE" dirty="0" smtClean="0"/>
              <a:t>Auch ohne erkennbare Symptome gibt es subklinische </a:t>
            </a:r>
            <a:br>
              <a:rPr lang="de-DE" dirty="0" smtClean="0"/>
            </a:br>
            <a:r>
              <a:rPr lang="de-DE" dirty="0" smtClean="0"/>
              <a:t>DCS-Symptome</a:t>
            </a:r>
          </a:p>
          <a:p>
            <a:pPr lvl="1"/>
            <a:r>
              <a:rPr lang="de-DE" b="0" dirty="0" smtClean="0"/>
              <a:t>Extreme Müdigkeit nach dem TG</a:t>
            </a:r>
          </a:p>
          <a:p>
            <a:pPr lvl="1"/>
            <a:r>
              <a:rPr lang="de-DE" b="0" dirty="0" smtClean="0"/>
              <a:t>Leichte Gliederschmerzen</a:t>
            </a:r>
          </a:p>
          <a:p>
            <a:pPr lvl="1"/>
            <a:r>
              <a:rPr lang="de-DE" b="0" dirty="0" smtClean="0"/>
              <a:t>Gefühl einer aufkommender Erkältung</a:t>
            </a:r>
          </a:p>
          <a:p>
            <a:pPr lvl="1"/>
            <a:r>
              <a:rPr lang="de-DE" b="0" dirty="0" smtClean="0"/>
              <a:t>Erhöhter Ruhe-Puls nach dem Tauchen </a:t>
            </a:r>
          </a:p>
          <a:p>
            <a:pPr lvl="1"/>
            <a:endParaRPr lang="de-DE" sz="2000"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Vermeidung von Risikofaktoren</a:t>
            </a:r>
            <a:br>
              <a:rPr lang="de-DE" dirty="0" smtClean="0"/>
            </a:br>
            <a:endParaRPr lang="de-DE" dirty="0"/>
          </a:p>
        </p:txBody>
      </p:sp>
      <p:sp>
        <p:nvSpPr>
          <p:cNvPr id="3" name="Inhaltsplatzhalter 2"/>
          <p:cNvSpPr>
            <a:spLocks noGrp="1"/>
          </p:cNvSpPr>
          <p:nvPr>
            <p:ph idx="1"/>
          </p:nvPr>
        </p:nvSpPr>
        <p:spPr/>
        <p:txBody>
          <a:bodyPr/>
          <a:lstStyle/>
          <a:p>
            <a:r>
              <a:rPr lang="de-DE" sz="2200" dirty="0" smtClean="0"/>
              <a:t>Nicht Rauchen, keinen Alkohol oder sonstige Drogen vor dem Tauchgang</a:t>
            </a:r>
          </a:p>
          <a:p>
            <a:r>
              <a:rPr lang="de-DE" sz="2200" dirty="0" smtClean="0"/>
              <a:t>Ausdauertraining in den vergangenen 24 Stunden wird empfohlen </a:t>
            </a:r>
            <a:r>
              <a:rPr lang="de-DE" sz="2200" b="0" dirty="0" smtClean="0"/>
              <a:t>(20 - 60min, keine Überanstrengung / Muskelkater)</a:t>
            </a:r>
          </a:p>
          <a:p>
            <a:r>
              <a:rPr lang="de-DE" sz="2200" dirty="0" smtClean="0"/>
              <a:t>Ausreichende Flüssigkeitszufuhr</a:t>
            </a:r>
          </a:p>
          <a:p>
            <a:r>
              <a:rPr lang="de-DE" sz="2200" dirty="0" smtClean="0"/>
              <a:t>Anstrengung nach dem Tauchen vermeiden!</a:t>
            </a:r>
          </a:p>
          <a:p>
            <a:pPr lvl="1"/>
            <a:r>
              <a:rPr lang="de-DE" sz="2200" b="0" dirty="0" smtClean="0"/>
              <a:t>z. B. die 50 Stufen am Rüttler (E3) in Hemmoor, </a:t>
            </a:r>
            <a:br>
              <a:rPr lang="de-DE" sz="2200" b="0" dirty="0" smtClean="0"/>
            </a:br>
            <a:r>
              <a:rPr lang="de-DE" sz="2200" b="0" dirty="0" smtClean="0"/>
              <a:t>besser an der Straße raus,</a:t>
            </a:r>
          </a:p>
          <a:p>
            <a:pPr lvl="1"/>
            <a:r>
              <a:rPr lang="de-DE" sz="2200" b="0" dirty="0" smtClean="0"/>
              <a:t>die Stage nicht direkt mit nach oben nehme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Tauchgangsplanung</a:t>
            </a:r>
            <a:endParaRPr lang="de-DE" dirty="0"/>
          </a:p>
        </p:txBody>
      </p:sp>
      <p:sp>
        <p:nvSpPr>
          <p:cNvPr id="3" name="Untertitel 2"/>
          <p:cNvSpPr>
            <a:spLocks noGrp="1"/>
          </p:cNvSpPr>
          <p:nvPr>
            <p:ph type="subTitle" idx="1"/>
          </p:nvPr>
        </p:nvSpPr>
        <p:spPr/>
        <p:txBody>
          <a:bodyPr/>
          <a:lstStyle/>
          <a:p>
            <a:r>
              <a:rPr lang="de-DE" dirty="0" smtClean="0"/>
              <a:t>Dekompressionsplanung, AMV, Runtime, Minimum Gas, etc.</a:t>
            </a:r>
            <a:endParaRPr lang="de-DE"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Dekompressionsmodelle</a:t>
            </a:r>
            <a:br>
              <a:rPr lang="de-DE" dirty="0" smtClean="0"/>
            </a:br>
            <a:endParaRPr lang="de-DE" dirty="0"/>
          </a:p>
        </p:txBody>
      </p:sp>
      <p:sp>
        <p:nvSpPr>
          <p:cNvPr id="3" name="Inhaltsplatzhalter 2"/>
          <p:cNvSpPr>
            <a:spLocks noGrp="1"/>
          </p:cNvSpPr>
          <p:nvPr>
            <p:ph idx="1"/>
          </p:nvPr>
        </p:nvSpPr>
        <p:spPr/>
        <p:txBody>
          <a:bodyPr/>
          <a:lstStyle/>
          <a:p>
            <a:pPr>
              <a:spcAft>
                <a:spcPts val="600"/>
              </a:spcAft>
            </a:pPr>
            <a:r>
              <a:rPr lang="de-DE" b="0" dirty="0" smtClean="0"/>
              <a:t>Dekompressionsmodelle sind Rechenmodelle die mit empirisch ermittelten Parametern und Sicherheitsschranken versehen worden sind.</a:t>
            </a:r>
          </a:p>
          <a:p>
            <a:pPr>
              <a:spcAft>
                <a:spcPts val="600"/>
              </a:spcAft>
            </a:pPr>
            <a:r>
              <a:rPr lang="de-DE" b="0" dirty="0" smtClean="0"/>
              <a:t>Modelle sind immer ein vereinfachtes Abbild der Realität!</a:t>
            </a:r>
          </a:p>
          <a:p>
            <a:pPr>
              <a:spcAft>
                <a:spcPts val="600"/>
              </a:spcAft>
            </a:pPr>
            <a:r>
              <a:rPr lang="de-DE" b="0" dirty="0" smtClean="0"/>
              <a:t>Ursprünglich für militärische Zwecke entwickelt, später auf den Breitensport übertragen.</a:t>
            </a:r>
          </a:p>
          <a:p>
            <a:pPr>
              <a:spcAft>
                <a:spcPts val="600"/>
              </a:spcAft>
            </a:pPr>
            <a:r>
              <a:rPr lang="de-DE" b="0" dirty="0" smtClean="0"/>
              <a:t>Die Grundlegende Idee ist bei allen Modellen eine Bildung von pathologischen Blasen zu vermeiden.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Dekompressionsherausvorderungen</a:t>
            </a:r>
            <a:r>
              <a:rPr lang="de-DE" dirty="0" smtClean="0"/>
              <a:t/>
            </a:r>
            <a:br>
              <a:rPr lang="de-DE" dirty="0" smtClean="0"/>
            </a:br>
            <a:endParaRPr lang="de-DE" dirty="0"/>
          </a:p>
        </p:txBody>
      </p:sp>
      <p:sp>
        <p:nvSpPr>
          <p:cNvPr id="3" name="Inhaltsplatzhalter 2"/>
          <p:cNvSpPr>
            <a:spLocks noGrp="1"/>
          </p:cNvSpPr>
          <p:nvPr>
            <p:ph idx="1"/>
          </p:nvPr>
        </p:nvSpPr>
        <p:spPr/>
        <p:txBody>
          <a:bodyPr/>
          <a:lstStyle/>
          <a:p>
            <a:pPr>
              <a:spcAft>
                <a:spcPts val="600"/>
              </a:spcAft>
            </a:pPr>
            <a:r>
              <a:rPr lang="de-DE" sz="2000" b="0" dirty="0" smtClean="0"/>
              <a:t>Um gelöstes Gas schnell loszuwerden muss man </a:t>
            </a:r>
            <a:r>
              <a:rPr lang="de-DE" sz="2000" b="0" i="1" dirty="0" smtClean="0"/>
              <a:t>schnell </a:t>
            </a:r>
            <a:r>
              <a:rPr lang="de-DE" sz="2000" b="0" dirty="0" smtClean="0"/>
              <a:t>auftauchen, ohne dabei „zu große“ Gasblasen zu erzeugen (dafür gibt es für jedes Kompartiment Grenzwerte, M-Werte genannt).</a:t>
            </a:r>
          </a:p>
          <a:p>
            <a:pPr>
              <a:spcAft>
                <a:spcPts val="600"/>
              </a:spcAft>
            </a:pPr>
            <a:r>
              <a:rPr lang="de-DE" sz="2000" b="0" dirty="0" smtClean="0"/>
              <a:t>Um Gasblasen aufzulösen muss man „unter druck“ bleiben, damit diese sich wieder lösen.</a:t>
            </a:r>
          </a:p>
          <a:p>
            <a:pPr>
              <a:spcAft>
                <a:spcPts val="600"/>
              </a:spcAft>
            </a:pPr>
            <a:r>
              <a:rPr lang="de-DE" sz="2000" b="0" dirty="0" smtClean="0"/>
              <a:t>Zweiphasenmodelle (RGBM / VPM) versuchen ein Optimum beider Nebenbedingungen zu finden.</a:t>
            </a:r>
          </a:p>
          <a:p>
            <a:pPr>
              <a:spcAft>
                <a:spcPts val="600"/>
              </a:spcAft>
            </a:pPr>
            <a:r>
              <a:rPr lang="de-DE" sz="2000" b="0" dirty="0" smtClean="0"/>
              <a:t>(Neo-) </a:t>
            </a:r>
            <a:r>
              <a:rPr lang="de-DE" sz="2000" b="0" dirty="0" err="1" smtClean="0"/>
              <a:t>Haldanemodelle</a:t>
            </a:r>
            <a:r>
              <a:rPr lang="de-DE" sz="2000" b="0" dirty="0" smtClean="0"/>
              <a:t> ignorieren Gasblasen und kommen dadurch </a:t>
            </a:r>
            <a:r>
              <a:rPr lang="de-DE" sz="2000" b="0" i="1" dirty="0" smtClean="0"/>
              <a:t>schnell</a:t>
            </a:r>
            <a:r>
              <a:rPr lang="de-DE" sz="2000" b="0" dirty="0" smtClean="0"/>
              <a:t> aus der Tiefe. </a:t>
            </a:r>
          </a:p>
          <a:p>
            <a:pPr>
              <a:spcAft>
                <a:spcPts val="600"/>
              </a:spcAft>
            </a:pPr>
            <a:r>
              <a:rPr lang="de-DE" sz="2000" b="0" dirty="0" smtClean="0"/>
              <a:t>Die Korrektur dieses Verhaltens findet über die sogenannten Gradient-</a:t>
            </a:r>
            <a:r>
              <a:rPr lang="de-DE" sz="2000" b="0" dirty="0" err="1" smtClean="0"/>
              <a:t>Factors</a:t>
            </a:r>
            <a:r>
              <a:rPr lang="de-DE" sz="2000" b="0" dirty="0" smtClean="0"/>
              <a:t> statt.</a:t>
            </a:r>
          </a:p>
          <a:p>
            <a:pPr>
              <a:spcAft>
                <a:spcPts val="600"/>
              </a:spcAft>
            </a:pPr>
            <a:r>
              <a:rPr lang="de-DE" sz="2000" b="0" dirty="0" smtClean="0"/>
              <a:t>Obwohl Zweiphasenmodelle die bessere theoretische Grundlage haben, ist die Datenbasis bei  den </a:t>
            </a:r>
            <a:r>
              <a:rPr lang="de-DE" sz="2000" b="0" dirty="0" err="1" smtClean="0"/>
              <a:t>Einphasenmodellen</a:t>
            </a:r>
            <a:r>
              <a:rPr lang="de-DE" sz="2000" b="0" dirty="0" smtClean="0"/>
              <a:t> deutlich besser!</a:t>
            </a:r>
            <a:endParaRPr lang="de-DE" sz="2000" b="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Beispielrechnung - Gasplanung</a:t>
            </a:r>
            <a:br>
              <a:rPr lang="de-DE" dirty="0" smtClean="0"/>
            </a:br>
            <a:endParaRPr lang="de-DE" dirty="0"/>
          </a:p>
        </p:txBody>
      </p:sp>
      <p:sp>
        <p:nvSpPr>
          <p:cNvPr id="3" name="Inhaltsplatzhalter 2"/>
          <p:cNvSpPr>
            <a:spLocks noGrp="1"/>
          </p:cNvSpPr>
          <p:nvPr>
            <p:ph idx="1"/>
          </p:nvPr>
        </p:nvSpPr>
        <p:spPr/>
        <p:txBody>
          <a:bodyPr/>
          <a:lstStyle/>
          <a:p>
            <a:r>
              <a:rPr lang="de-DE" dirty="0" smtClean="0"/>
              <a:t>Tauchgang auf 40m, 16min Grundzeit</a:t>
            </a:r>
          </a:p>
          <a:p>
            <a:pPr lvl="1"/>
            <a:r>
              <a:rPr lang="de-DE" dirty="0" err="1" smtClean="0"/>
              <a:t>Dekompressionsstops</a:t>
            </a:r>
            <a:endParaRPr lang="de-DE" dirty="0" smtClean="0"/>
          </a:p>
          <a:p>
            <a:pPr lvl="2"/>
            <a:r>
              <a:rPr lang="de-DE" sz="2400" dirty="0" smtClean="0"/>
              <a:t>4 min auf 6 m</a:t>
            </a:r>
          </a:p>
          <a:p>
            <a:pPr lvl="2"/>
            <a:r>
              <a:rPr lang="de-DE" sz="2400" dirty="0" smtClean="0"/>
              <a:t>6 min auf 3 m</a:t>
            </a:r>
          </a:p>
          <a:p>
            <a:pPr lvl="1">
              <a:spcBef>
                <a:spcPts val="600"/>
              </a:spcBef>
              <a:spcAft>
                <a:spcPts val="0"/>
              </a:spcAft>
            </a:pPr>
            <a:r>
              <a:rPr lang="de-DE" dirty="0" smtClean="0"/>
              <a:t>AMV</a:t>
            </a:r>
          </a:p>
          <a:p>
            <a:pPr lvl="2"/>
            <a:r>
              <a:rPr lang="de-DE" sz="2400" dirty="0" smtClean="0"/>
              <a:t>Taucher: 15 l/min</a:t>
            </a:r>
          </a:p>
          <a:p>
            <a:pPr lvl="1">
              <a:spcAft>
                <a:spcPts val="600"/>
              </a:spcAft>
            </a:pPr>
            <a:r>
              <a:rPr lang="de-DE" dirty="0" smtClean="0"/>
              <a:t>Aufstiegsgeschwindigkeit</a:t>
            </a:r>
          </a:p>
          <a:p>
            <a:pPr lvl="2"/>
            <a:r>
              <a:rPr lang="de-DE" sz="2400" dirty="0" smtClean="0"/>
              <a:t>bis 21m mit 10m/min</a:t>
            </a:r>
          </a:p>
          <a:p>
            <a:pPr lvl="2"/>
            <a:r>
              <a:rPr lang="de-DE" sz="2400" dirty="0" smtClean="0"/>
              <a:t>21m bis 6m mit 6m/min</a:t>
            </a:r>
          </a:p>
          <a:p>
            <a:pPr lvl="2"/>
            <a:r>
              <a:rPr lang="de-DE" sz="2400" dirty="0" smtClean="0"/>
              <a:t>6m bis zur Oberfläche mit 1m/min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Atemminutenvolumen (AMV)</a:t>
            </a:r>
            <a:br>
              <a:rPr lang="de-DE" dirty="0" smtClean="0"/>
            </a:br>
            <a:endParaRPr lang="de-DE" dirty="0"/>
          </a:p>
        </p:txBody>
      </p:sp>
      <p:sp>
        <p:nvSpPr>
          <p:cNvPr id="3" name="Inhaltsplatzhalter 2"/>
          <p:cNvSpPr>
            <a:spLocks noGrp="1"/>
          </p:cNvSpPr>
          <p:nvPr>
            <p:ph idx="1"/>
          </p:nvPr>
        </p:nvSpPr>
        <p:spPr>
          <a:xfrm>
            <a:off x="457200" y="1340768"/>
            <a:ext cx="8075240" cy="4783807"/>
          </a:xfrm>
        </p:spPr>
        <p:txBody>
          <a:bodyPr/>
          <a:lstStyle/>
          <a:p>
            <a:r>
              <a:rPr lang="de-DE" dirty="0" smtClean="0"/>
              <a:t>Das Atemminutenvolumen (AMV) gibt an wie viel Liter Gas ein Taucher pro Minute „</a:t>
            </a:r>
            <a:r>
              <a:rPr lang="de-DE" dirty="0" err="1" smtClean="0"/>
              <a:t>veratmet</a:t>
            </a:r>
            <a:r>
              <a:rPr lang="de-DE" dirty="0" smtClean="0"/>
              <a:t>“.</a:t>
            </a:r>
          </a:p>
          <a:p>
            <a:r>
              <a:rPr lang="de-DE" dirty="0" smtClean="0"/>
              <a:t>Typische Werte liegen zwischen 12 l/min und 22 l/min und erhöhen sich auf bis ca. 45 l/min unter Stress.</a:t>
            </a:r>
          </a:p>
          <a:p>
            <a:r>
              <a:rPr lang="de-DE" dirty="0" smtClean="0"/>
              <a:t>Das AMV ist tagesformabhängig und variiert mit Anstrengung und Aufregung!</a:t>
            </a:r>
          </a:p>
          <a:p>
            <a:endParaRPr lang="de-DE" dirty="0"/>
          </a:p>
        </p:txBody>
      </p:sp>
      <p:graphicFrame>
        <p:nvGraphicFramePr>
          <p:cNvPr id="4" name="Objekt 3"/>
          <p:cNvGraphicFramePr>
            <a:graphicFrameLocks noChangeAspect="1"/>
          </p:cNvGraphicFramePr>
          <p:nvPr/>
        </p:nvGraphicFramePr>
        <p:xfrm>
          <a:off x="1403648" y="4653136"/>
          <a:ext cx="6098660" cy="1440904"/>
        </p:xfrm>
        <a:graphic>
          <a:graphicData uri="http://schemas.openxmlformats.org/presentationml/2006/ole">
            <mc:AlternateContent xmlns:mc="http://schemas.openxmlformats.org/markup-compatibility/2006">
              <mc:Choice xmlns:v="urn:schemas-microsoft-com:vml" Requires="v">
                <p:oleObj spid="_x0000_s112643" name="Equation" r:id="rId3" imgW="1930320" imgH="457200" progId="Equation.3">
                  <p:embed/>
                </p:oleObj>
              </mc:Choice>
              <mc:Fallback>
                <p:oleObj name="Equation" r:id="rId3" imgW="193032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653136"/>
                        <a:ext cx="6098660" cy="14409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2925" y="157163"/>
            <a:ext cx="6407150" cy="1181100"/>
          </a:xfrm>
        </p:spPr>
        <p:txBody>
          <a:bodyPr/>
          <a:lstStyle/>
          <a:p>
            <a:r>
              <a:rPr lang="de-DE" dirty="0" smtClean="0"/>
              <a:t>Beispielrechnung - 50 bar Reserve</a:t>
            </a:r>
            <a:br>
              <a:rPr lang="de-DE" dirty="0" smtClean="0"/>
            </a:br>
            <a:endParaRPr lang="de-DE" dirty="0"/>
          </a:p>
        </p:txBody>
      </p:sp>
      <p:graphicFrame>
        <p:nvGraphicFramePr>
          <p:cNvPr id="5" name="Inhaltsplatzhalter 4"/>
          <p:cNvGraphicFramePr>
            <a:graphicFrameLocks noGrp="1" noChangeAspect="1"/>
          </p:cNvGraphicFramePr>
          <p:nvPr>
            <p:ph idx="1"/>
          </p:nvPr>
        </p:nvGraphicFramePr>
        <p:xfrm>
          <a:off x="755576" y="893718"/>
          <a:ext cx="5400600" cy="5703634"/>
        </p:xfrm>
        <a:graphic>
          <a:graphicData uri="http://schemas.openxmlformats.org/presentationml/2006/ole">
            <mc:AlternateContent xmlns:mc="http://schemas.openxmlformats.org/markup-compatibility/2006">
              <mc:Choice xmlns:v="urn:schemas-microsoft-com:vml" Requires="v">
                <p:oleObj spid="_x0000_s77827" name="Equation" r:id="rId3" imgW="3644640" imgH="4647960" progId="Equation.3">
                  <p:embed/>
                </p:oleObj>
              </mc:Choice>
              <mc:Fallback>
                <p:oleObj name="Equation" r:id="rId3" imgW="3644640" imgH="4647960" progId="Equation.3">
                  <p:embed/>
                  <p:pic>
                    <p:nvPicPr>
                      <p:cNvPr id="0" name="Inhaltsplatzhalter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893718"/>
                        <a:ext cx="5400600" cy="57036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feld 5"/>
          <p:cNvSpPr txBox="1"/>
          <p:nvPr/>
        </p:nvSpPr>
        <p:spPr>
          <a:xfrm>
            <a:off x="5148064" y="5085184"/>
            <a:ext cx="3384376" cy="397994"/>
          </a:xfrm>
          <a:prstGeom prst="rect">
            <a:avLst/>
          </a:prstGeom>
          <a:noFill/>
        </p:spPr>
        <p:txBody>
          <a:bodyPr wrap="square" rtlCol="0">
            <a:spAutoFit/>
          </a:bodyPr>
          <a:lstStyle/>
          <a:p>
            <a:r>
              <a:rPr lang="de-DE" sz="2400" b="1" dirty="0" smtClean="0">
                <a:solidFill>
                  <a:srgbClr val="FF0000"/>
                </a:solidFill>
                <a:latin typeface="Calibri" pitchFamily="34" charset="0"/>
                <a:cs typeface="Calibri" pitchFamily="34" charset="0"/>
              </a:rPr>
              <a:t>Alles so Ok ???</a:t>
            </a:r>
            <a:endParaRPr lang="de-DE" sz="2400" b="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925" y="188640"/>
            <a:ext cx="6407150" cy="1181100"/>
          </a:xfrm>
        </p:spPr>
        <p:txBody>
          <a:bodyPr/>
          <a:lstStyle/>
          <a:p>
            <a:r>
              <a:rPr lang="de-DE" dirty="0" smtClean="0"/>
              <a:t>Tauchgangsplanung – Bestimmung des </a:t>
            </a:r>
            <a:br>
              <a:rPr lang="de-DE" dirty="0" smtClean="0"/>
            </a:br>
            <a:r>
              <a:rPr lang="de-DE" sz="600" dirty="0" smtClean="0"/>
              <a:t/>
            </a:r>
            <a:br>
              <a:rPr lang="de-DE" sz="600" dirty="0" smtClean="0"/>
            </a:br>
            <a:r>
              <a:rPr lang="de-DE" dirty="0" smtClean="0"/>
              <a:t>Minimum Gas (Rock </a:t>
            </a:r>
            <a:r>
              <a:rPr lang="de-DE" dirty="0" err="1" smtClean="0"/>
              <a:t>Bottom</a:t>
            </a:r>
            <a:r>
              <a:rPr lang="de-DE" dirty="0" smtClean="0"/>
              <a:t> DIR)</a:t>
            </a:r>
            <a:endParaRPr lang="de-DE" dirty="0"/>
          </a:p>
        </p:txBody>
      </p:sp>
      <p:sp>
        <p:nvSpPr>
          <p:cNvPr id="3" name="Inhaltsplatzhalter 2"/>
          <p:cNvSpPr>
            <a:spLocks noGrp="1"/>
          </p:cNvSpPr>
          <p:nvPr>
            <p:ph idx="1"/>
          </p:nvPr>
        </p:nvSpPr>
        <p:spPr>
          <a:xfrm>
            <a:off x="395536" y="1340768"/>
            <a:ext cx="8223250" cy="4783807"/>
          </a:xfrm>
        </p:spPr>
        <p:txBody>
          <a:bodyPr/>
          <a:lstStyle/>
          <a:p>
            <a:endParaRPr lang="de-DE" b="0" dirty="0" smtClean="0"/>
          </a:p>
          <a:p>
            <a:r>
              <a:rPr lang="de-DE" dirty="0" smtClean="0"/>
              <a:t>Totaler Gasverlust </a:t>
            </a:r>
            <a:r>
              <a:rPr lang="de-DE" b="0" dirty="0" smtClean="0"/>
              <a:t>eines Tauchers zum </a:t>
            </a:r>
            <a:r>
              <a:rPr lang="de-DE" dirty="0" smtClean="0"/>
              <a:t>ungünstigsten</a:t>
            </a:r>
            <a:r>
              <a:rPr lang="de-DE" b="0" dirty="0" smtClean="0"/>
              <a:t> </a:t>
            </a:r>
            <a:r>
              <a:rPr lang="de-DE" dirty="0" smtClean="0"/>
              <a:t>Zeitpunkt</a:t>
            </a:r>
            <a:r>
              <a:rPr lang="de-DE" b="0" dirty="0" smtClean="0"/>
              <a:t> im Tauchgang (Ende der Grundzeit)</a:t>
            </a:r>
          </a:p>
          <a:p>
            <a:r>
              <a:rPr lang="de-DE" dirty="0" smtClean="0"/>
              <a:t>2 Minuten </a:t>
            </a:r>
            <a:r>
              <a:rPr lang="de-DE" b="0" dirty="0" smtClean="0"/>
              <a:t>zum Lösen des Problems auf der maximalen Tiefe</a:t>
            </a:r>
          </a:p>
          <a:p>
            <a:r>
              <a:rPr lang="de-DE" dirty="0" smtClean="0"/>
              <a:t>Atemminutenvolmen</a:t>
            </a:r>
            <a:r>
              <a:rPr lang="de-DE" b="0" dirty="0" smtClean="0"/>
              <a:t> (AMV) steigt auf </a:t>
            </a:r>
            <a:r>
              <a:rPr lang="de-DE" dirty="0" smtClean="0"/>
              <a:t>150 %</a:t>
            </a:r>
            <a:r>
              <a:rPr lang="de-DE" b="0" dirty="0" smtClean="0"/>
              <a:t> des Nominalwertes (typischerweise 30 l/min)</a:t>
            </a:r>
          </a:p>
          <a:p>
            <a:r>
              <a:rPr lang="de-DE" dirty="0" smtClean="0"/>
              <a:t>Spätestens beim Erreichen vom Minimum Gas wird ausgetaucht!</a:t>
            </a:r>
            <a:endParaRPr lang="de-DE"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p:txBody>
          <a:bodyPr/>
          <a:lstStyle/>
          <a:p>
            <a:r>
              <a:rPr lang="de-DE" dirty="0" smtClean="0"/>
              <a:t>Ziele und Zielgruppe</a:t>
            </a:r>
            <a:br>
              <a:rPr lang="de-DE" dirty="0" smtClean="0"/>
            </a:br>
            <a:endParaRPr lang="de-DE" dirty="0" smtClean="0"/>
          </a:p>
        </p:txBody>
      </p:sp>
      <p:sp>
        <p:nvSpPr>
          <p:cNvPr id="4099" name="Inhaltsplatzhalter 2"/>
          <p:cNvSpPr>
            <a:spLocks noGrp="1"/>
          </p:cNvSpPr>
          <p:nvPr>
            <p:ph idx="1"/>
          </p:nvPr>
        </p:nvSpPr>
        <p:spPr>
          <a:xfrm>
            <a:off x="457200" y="1196752"/>
            <a:ext cx="8147248" cy="4927823"/>
          </a:xfrm>
        </p:spPr>
        <p:txBody>
          <a:bodyPr/>
          <a:lstStyle/>
          <a:p>
            <a:pPr marL="648000" indent="-648000">
              <a:spcBef>
                <a:spcPts val="0"/>
              </a:spcBef>
              <a:spcAft>
                <a:spcPts val="0"/>
              </a:spcAft>
            </a:pPr>
            <a:r>
              <a:rPr lang="de-DE" b="0" dirty="0" smtClean="0">
                <a:ln>
                  <a:noFill/>
                </a:ln>
              </a:rPr>
              <a:t>Theorie und Praxis für die sichere Planung, Vorbereitung und Durchführung von Triox-Tauchgängen bis </a:t>
            </a:r>
            <a:r>
              <a:rPr lang="de-DE" b="0" dirty="0" smtClean="0">
                <a:ln>
                  <a:noFill/>
                </a:ln>
              </a:rPr>
              <a:t>45 Meter </a:t>
            </a:r>
            <a:r>
              <a:rPr lang="de-DE" b="0" dirty="0" smtClean="0">
                <a:ln>
                  <a:noFill/>
                </a:ln>
              </a:rPr>
              <a:t>mit den Gasgemischen Tx21/35 und Tx30/30.</a:t>
            </a:r>
          </a:p>
          <a:p>
            <a:pPr marL="720000" indent="-720000">
              <a:spcBef>
                <a:spcPts val="0"/>
              </a:spcBef>
              <a:spcAft>
                <a:spcPts val="0"/>
              </a:spcAft>
            </a:pPr>
            <a:endParaRPr lang="de-DE" b="0" dirty="0" smtClean="0">
              <a:ln>
                <a:noFill/>
              </a:ln>
            </a:endParaRPr>
          </a:p>
          <a:p>
            <a:pPr marL="720000" indent="-720000">
              <a:spcBef>
                <a:spcPts val="0"/>
              </a:spcBef>
              <a:spcAft>
                <a:spcPts val="0"/>
              </a:spcAft>
            </a:pPr>
            <a:r>
              <a:rPr lang="de-DE" dirty="0" smtClean="0">
                <a:ln>
                  <a:noFill/>
                </a:ln>
              </a:rPr>
              <a:t>Voraussetzungen: </a:t>
            </a:r>
          </a:p>
          <a:p>
            <a:pPr marL="982800" lvl="1" indent="-720000">
              <a:spcBef>
                <a:spcPts val="0"/>
              </a:spcBef>
              <a:spcAft>
                <a:spcPts val="0"/>
              </a:spcAft>
            </a:pPr>
            <a:r>
              <a:rPr lang="de-DE" b="0" dirty="0" smtClean="0">
                <a:ln>
                  <a:noFill/>
                </a:ln>
              </a:rPr>
              <a:t>Mindestalter: 18 Jahre,</a:t>
            </a:r>
          </a:p>
          <a:p>
            <a:pPr marL="982800" lvl="1" indent="-720000">
              <a:spcBef>
                <a:spcPts val="0"/>
              </a:spcBef>
              <a:spcAft>
                <a:spcPts val="0"/>
              </a:spcAft>
            </a:pPr>
            <a:r>
              <a:rPr lang="de-DE" b="0" dirty="0" smtClean="0">
                <a:ln>
                  <a:noFill/>
                </a:ln>
              </a:rPr>
              <a:t>Ausbildungsstufe: DTSA** mit Nitrox*</a:t>
            </a:r>
          </a:p>
          <a:p>
            <a:pPr marL="982800" lvl="1" indent="-720000">
              <a:spcBef>
                <a:spcPts val="0"/>
              </a:spcBef>
              <a:spcAft>
                <a:spcPts val="0"/>
              </a:spcAft>
            </a:pPr>
            <a:r>
              <a:rPr lang="de-DE" b="0" dirty="0" smtClean="0">
                <a:ln>
                  <a:noFill/>
                </a:ln>
              </a:rPr>
              <a:t>Pflichttauchgänge: mindestens 100 TG, davon 15 mit Nitrox TG, 2 TG innerhalb der letzten 8 Wochen.</a:t>
            </a:r>
          </a:p>
          <a:p>
            <a:pPr marL="720000" indent="-720000">
              <a:spcBef>
                <a:spcPts val="0"/>
              </a:spcBef>
              <a:spcAft>
                <a:spcPts val="0"/>
              </a:spcAft>
            </a:pPr>
            <a:endParaRPr lang="de-DE" b="0" dirty="0" smtClean="0">
              <a:ln>
                <a:noFill/>
              </a:ln>
            </a:endParaRPr>
          </a:p>
          <a:p>
            <a:pPr marL="720000" indent="-720000">
              <a:spcBef>
                <a:spcPts val="0"/>
              </a:spcBef>
              <a:spcAft>
                <a:spcPts val="0"/>
              </a:spcAft>
            </a:pPr>
            <a:r>
              <a:rPr lang="de-DE" b="0" dirty="0" smtClean="0">
                <a:ln>
                  <a:noFill/>
                </a:ln>
              </a:rPr>
              <a:t>Fundierte Kenntnisse der Nitrox* Theorie und Praxisfertigkeiten im Umgang mit Nitrox werden vorausgesetzt.</a:t>
            </a:r>
          </a:p>
          <a:p>
            <a:pPr marL="720000" indent="-720000">
              <a:lnSpc>
                <a:spcPct val="200000"/>
              </a:lnSpc>
              <a:spcBef>
                <a:spcPts val="0"/>
              </a:spcBef>
              <a:spcAft>
                <a:spcPts val="0"/>
              </a:spcAft>
              <a:buNone/>
            </a:pPr>
            <a:endParaRPr lang="de-DE" sz="1600" b="0" dirty="0" smtClean="0">
              <a:ln>
                <a:noFill/>
              </a:ln>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Beispielrechnung - </a:t>
            </a:r>
            <a:br>
              <a:rPr lang="de-DE" dirty="0" smtClean="0"/>
            </a:br>
            <a:r>
              <a:rPr lang="de-DE" sz="600" dirty="0" smtClean="0"/>
              <a:t/>
            </a:r>
            <a:br>
              <a:rPr lang="de-DE" sz="600" dirty="0" smtClean="0"/>
            </a:br>
            <a:r>
              <a:rPr lang="de-DE" dirty="0" smtClean="0"/>
              <a:t>Minimum Gas (Rock </a:t>
            </a:r>
            <a:r>
              <a:rPr lang="de-DE" dirty="0" err="1" smtClean="0"/>
              <a:t>Bottom</a:t>
            </a:r>
            <a:r>
              <a:rPr lang="de-DE" dirty="0" smtClean="0"/>
              <a:t> DIR)</a:t>
            </a:r>
            <a:endParaRPr lang="de-DE" dirty="0"/>
          </a:p>
        </p:txBody>
      </p:sp>
      <p:sp>
        <p:nvSpPr>
          <p:cNvPr id="3" name="Inhaltsplatzhalter 2"/>
          <p:cNvSpPr>
            <a:spLocks noGrp="1"/>
          </p:cNvSpPr>
          <p:nvPr>
            <p:ph idx="1"/>
          </p:nvPr>
        </p:nvSpPr>
        <p:spPr/>
        <p:txBody>
          <a:bodyPr/>
          <a:lstStyle/>
          <a:p>
            <a:r>
              <a:rPr lang="de-DE" dirty="0" smtClean="0"/>
              <a:t>Tauchgang auf 40m, 16min Grundzeit</a:t>
            </a:r>
          </a:p>
          <a:p>
            <a:pPr lvl="1"/>
            <a:r>
              <a:rPr lang="de-DE" dirty="0" err="1" smtClean="0"/>
              <a:t>Dekompressionsstops</a:t>
            </a:r>
            <a:endParaRPr lang="de-DE" dirty="0" smtClean="0"/>
          </a:p>
          <a:p>
            <a:pPr lvl="2"/>
            <a:r>
              <a:rPr lang="de-DE" dirty="0" smtClean="0"/>
              <a:t>4 min auf 6 m</a:t>
            </a:r>
          </a:p>
          <a:p>
            <a:pPr lvl="2"/>
            <a:r>
              <a:rPr lang="de-DE" dirty="0" smtClean="0"/>
              <a:t>6 min auf 3 m</a:t>
            </a:r>
          </a:p>
          <a:p>
            <a:pPr lvl="1"/>
            <a:r>
              <a:rPr lang="de-DE" dirty="0" smtClean="0"/>
              <a:t>AMV</a:t>
            </a:r>
          </a:p>
          <a:p>
            <a:pPr lvl="2"/>
            <a:r>
              <a:rPr lang="de-DE" dirty="0" smtClean="0"/>
              <a:t>Taucher 1: 15 l/min</a:t>
            </a:r>
          </a:p>
          <a:p>
            <a:pPr lvl="2"/>
            <a:r>
              <a:rPr lang="de-DE" dirty="0" smtClean="0"/>
              <a:t>Taucher 2: 15 l/min</a:t>
            </a:r>
          </a:p>
          <a:p>
            <a:pPr lvl="1"/>
            <a:r>
              <a:rPr lang="de-DE" dirty="0" smtClean="0"/>
              <a:t>Aufstiegsgeschwindigkeit</a:t>
            </a:r>
          </a:p>
          <a:p>
            <a:pPr lvl="2"/>
            <a:r>
              <a:rPr lang="de-DE" dirty="0" smtClean="0"/>
              <a:t>bis 21m mit 10m/min</a:t>
            </a:r>
          </a:p>
          <a:p>
            <a:pPr lvl="2"/>
            <a:r>
              <a:rPr lang="de-DE" dirty="0" smtClean="0"/>
              <a:t>21m bis 6m mit 6m/min</a:t>
            </a:r>
          </a:p>
          <a:p>
            <a:pPr lvl="2"/>
            <a:r>
              <a:rPr lang="de-DE" dirty="0" smtClean="0"/>
              <a:t>6m bis zur Oberfläche mit 1m/min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2925" y="157163"/>
            <a:ext cx="6407150" cy="1181100"/>
          </a:xfrm>
        </p:spPr>
        <p:txBody>
          <a:bodyPr/>
          <a:lstStyle/>
          <a:p>
            <a:r>
              <a:rPr lang="de-DE" dirty="0" smtClean="0"/>
              <a:t>Beispielrechnung - </a:t>
            </a:r>
            <a:br>
              <a:rPr lang="de-DE" dirty="0" smtClean="0"/>
            </a:br>
            <a:r>
              <a:rPr lang="de-DE" sz="600" dirty="0" smtClean="0"/>
              <a:t/>
            </a:r>
            <a:br>
              <a:rPr lang="de-DE" sz="600" dirty="0" smtClean="0"/>
            </a:br>
            <a:r>
              <a:rPr lang="de-DE" dirty="0" smtClean="0"/>
              <a:t>Minimum Gas (Rock </a:t>
            </a:r>
            <a:r>
              <a:rPr lang="de-DE" dirty="0" err="1" smtClean="0"/>
              <a:t>Bottom</a:t>
            </a:r>
            <a:r>
              <a:rPr lang="de-DE" dirty="0" smtClean="0"/>
              <a:t> DIR)</a:t>
            </a:r>
            <a:endParaRPr lang="de-DE" dirty="0"/>
          </a:p>
        </p:txBody>
      </p:sp>
      <p:graphicFrame>
        <p:nvGraphicFramePr>
          <p:cNvPr id="5" name="Inhaltsplatzhalter 4"/>
          <p:cNvGraphicFramePr>
            <a:graphicFrameLocks noGrp="1" noChangeAspect="1"/>
          </p:cNvGraphicFramePr>
          <p:nvPr>
            <p:ph idx="1"/>
          </p:nvPr>
        </p:nvGraphicFramePr>
        <p:xfrm>
          <a:off x="251520" y="1700808"/>
          <a:ext cx="3608526" cy="3672408"/>
        </p:xfrm>
        <a:graphic>
          <a:graphicData uri="http://schemas.openxmlformats.org/presentationml/2006/ole">
            <mc:AlternateContent xmlns:mc="http://schemas.openxmlformats.org/markup-compatibility/2006">
              <mc:Choice xmlns:v="urn:schemas-microsoft-com:vml" Requires="v">
                <p:oleObj spid="_x0000_s78853" name="Equation" r:id="rId3" imgW="3543300" imgH="3606800" progId="Equation.3">
                  <p:embed/>
                </p:oleObj>
              </mc:Choice>
              <mc:Fallback>
                <p:oleObj name="Equation" r:id="rId3" imgW="3543300" imgH="3606800" progId="Equation.3">
                  <p:embed/>
                  <p:pic>
                    <p:nvPicPr>
                      <p:cNvPr id="0" name="Inhaltsplatzhalter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00808"/>
                        <a:ext cx="3608526" cy="3672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2" name="Inhaltsplatzhalter 4"/>
          <p:cNvGraphicFramePr>
            <a:graphicFrameLocks noChangeAspect="1"/>
          </p:cNvGraphicFramePr>
          <p:nvPr/>
        </p:nvGraphicFramePr>
        <p:xfrm>
          <a:off x="3891376" y="1844824"/>
          <a:ext cx="4641064" cy="3234283"/>
        </p:xfrm>
        <a:graphic>
          <a:graphicData uri="http://schemas.openxmlformats.org/presentationml/2006/ole">
            <mc:AlternateContent xmlns:mc="http://schemas.openxmlformats.org/markup-compatibility/2006">
              <mc:Choice xmlns:v="urn:schemas-microsoft-com:vml" Requires="v">
                <p:oleObj spid="_x0000_s78854" name="Equation" r:id="rId5" imgW="4228920" imgH="2946240" progId="Equation.3">
                  <p:embed/>
                </p:oleObj>
              </mc:Choice>
              <mc:Fallback>
                <p:oleObj name="Equation" r:id="rId5" imgW="4228920" imgH="29462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376" y="1844824"/>
                        <a:ext cx="4641064" cy="32342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Inhaltsplatzhalter 2"/>
          <p:cNvSpPr txBox="1">
            <a:spLocks/>
          </p:cNvSpPr>
          <p:nvPr/>
        </p:nvSpPr>
        <p:spPr bwMode="auto">
          <a:xfrm>
            <a:off x="0" y="5373216"/>
            <a:ext cx="8680450" cy="1296144"/>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673200" marR="0" lvl="0" indent="-457200" algn="ctr" defTabSz="449263" rtl="0" eaLnBrk="0" fontAlgn="base" latinLnBrk="0" hangingPunct="0">
              <a:lnSpc>
                <a:spcPct val="100000"/>
              </a:lnSpc>
              <a:spcBef>
                <a:spcPts val="1200"/>
              </a:spcBef>
              <a:spcAft>
                <a:spcPts val="1200"/>
              </a:spcAft>
              <a:buClr>
                <a:srgbClr val="000000"/>
              </a:buClr>
              <a:buSzPct val="100000"/>
              <a:tabLst>
                <a:tab pos="0" algn="l"/>
              </a:tabLst>
              <a:defRPr/>
            </a:pPr>
            <a:r>
              <a:rPr kumimoji="0" lang="de-DE" sz="2400" b="1" i="0" u="none" strike="noStrike" kern="0" cap="none" spc="0" normalizeH="0" baseline="0" noProof="0" dirty="0" smtClean="0">
                <a:ln w="0">
                  <a:noFill/>
                </a:ln>
                <a:solidFill>
                  <a:srgbClr val="FF0000"/>
                </a:solidFill>
                <a:effectLst/>
                <a:uLnTx/>
                <a:uFillTx/>
                <a:latin typeface="Calibri" pitchFamily="34" charset="0"/>
                <a:ea typeface="+mn-ea"/>
                <a:cs typeface="Calibri" pitchFamily="34" charset="0"/>
              </a:rPr>
              <a:t>Sorgfältige Tauchgangsplanung sichert das Überleben!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Tauchgangsplanung</a:t>
            </a:r>
            <a:br>
              <a:rPr lang="de-DE" dirty="0" smtClean="0"/>
            </a:br>
            <a:endParaRPr lang="de-DE" dirty="0"/>
          </a:p>
        </p:txBody>
      </p:sp>
      <p:sp>
        <p:nvSpPr>
          <p:cNvPr id="3" name="Inhaltsplatzhalter 2"/>
          <p:cNvSpPr>
            <a:spLocks noGrp="1"/>
          </p:cNvSpPr>
          <p:nvPr>
            <p:ph idx="1"/>
          </p:nvPr>
        </p:nvSpPr>
        <p:spPr/>
        <p:txBody>
          <a:bodyPr/>
          <a:lstStyle/>
          <a:p>
            <a:r>
              <a:rPr lang="de-DE" b="0" dirty="0" smtClean="0"/>
              <a:t>Der VDST empfiehlt den </a:t>
            </a:r>
            <a:r>
              <a:rPr lang="de-DE" dirty="0" smtClean="0"/>
              <a:t>V-</a:t>
            </a:r>
            <a:r>
              <a:rPr lang="de-DE" dirty="0" err="1" smtClean="0"/>
              <a:t>Planner</a:t>
            </a:r>
            <a:r>
              <a:rPr lang="de-DE" b="0" dirty="0" smtClean="0"/>
              <a:t> für die Tauchgangsplanung im technischen Tauchen (Triox, Nitrox**, </a:t>
            </a:r>
            <a:r>
              <a:rPr lang="de-DE" b="0" dirty="0" err="1" smtClean="0"/>
              <a:t>Trimx</a:t>
            </a:r>
            <a:r>
              <a:rPr lang="de-DE" b="0" dirty="0" smtClean="0"/>
              <a:t>*/**)</a:t>
            </a:r>
          </a:p>
          <a:p>
            <a:r>
              <a:rPr lang="de-DE" b="0" dirty="0" smtClean="0"/>
              <a:t>V-</a:t>
            </a:r>
            <a:r>
              <a:rPr lang="de-DE" b="0" dirty="0" err="1" smtClean="0"/>
              <a:t>Planner</a:t>
            </a:r>
            <a:r>
              <a:rPr lang="de-DE" b="0" dirty="0" smtClean="0"/>
              <a:t> ist eine Software, welche anhand des </a:t>
            </a:r>
            <a:r>
              <a:rPr lang="de-DE" dirty="0" err="1" smtClean="0"/>
              <a:t>Varying</a:t>
            </a:r>
            <a:r>
              <a:rPr lang="de-DE" dirty="0" smtClean="0"/>
              <a:t> </a:t>
            </a:r>
            <a:r>
              <a:rPr lang="de-DE" dirty="0" err="1" smtClean="0"/>
              <a:t>Permeability</a:t>
            </a:r>
            <a:r>
              <a:rPr lang="de-DE" dirty="0" smtClean="0"/>
              <a:t> Model (VPM)</a:t>
            </a:r>
            <a:r>
              <a:rPr lang="de-DE" b="0" dirty="0" smtClean="0"/>
              <a:t> </a:t>
            </a:r>
            <a:r>
              <a:rPr lang="de-DE" b="0" dirty="0" err="1" smtClean="0"/>
              <a:t>Tauchgangsprofile</a:t>
            </a:r>
            <a:r>
              <a:rPr lang="de-DE" b="0" dirty="0" smtClean="0"/>
              <a:t> berechnet.</a:t>
            </a:r>
          </a:p>
          <a:p>
            <a:r>
              <a:rPr lang="de-DE" b="0" dirty="0" smtClean="0">
                <a:solidFill>
                  <a:schemeClr val="accent6"/>
                </a:solidFill>
              </a:rPr>
              <a:t>http://www.hhssoftware.com/v-planner/</a:t>
            </a:r>
          </a:p>
          <a:p>
            <a:pPr lvl="1"/>
            <a:r>
              <a:rPr lang="de-DE" b="0" dirty="0" smtClean="0"/>
              <a:t>Kosten 70€ für PC/Mac, 45€ fürs Smartphone</a:t>
            </a:r>
          </a:p>
          <a:p>
            <a:pPr lvl="1"/>
            <a:endParaRPr lang="de-DE" b="0" dirty="0" smtClean="0"/>
          </a:p>
          <a:p>
            <a:r>
              <a:rPr lang="de-DE" b="0" dirty="0" smtClean="0"/>
              <a:t>Es gibt auch eine freie Implementation des VPM</a:t>
            </a:r>
          </a:p>
          <a:p>
            <a:pPr lvl="1"/>
            <a:r>
              <a:rPr lang="de-DE" b="0" dirty="0" smtClean="0">
                <a:solidFill>
                  <a:schemeClr val="accent6"/>
                </a:solidFill>
              </a:rPr>
              <a:t>http://www.hlplanner.com/default.htm</a:t>
            </a:r>
          </a:p>
          <a:p>
            <a:pPr lvl="1">
              <a:buNone/>
            </a:pPr>
            <a:endParaRPr lang="de-DE" b="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Tauchgangsplanung</a:t>
            </a:r>
            <a:r>
              <a:rPr lang="de-DE" dirty="0" smtClean="0"/>
              <a:t/>
            </a:r>
            <a:br>
              <a:rPr lang="de-DE" dirty="0" smtClean="0"/>
            </a:br>
            <a:r>
              <a:rPr lang="de-DE" sz="400" dirty="0" smtClean="0"/>
              <a:t/>
            </a:r>
            <a:br>
              <a:rPr lang="de-DE" sz="400" dirty="0" smtClean="0"/>
            </a:br>
            <a:r>
              <a:rPr lang="de-DE" dirty="0" smtClean="0"/>
              <a:t>Alternativen</a:t>
            </a:r>
            <a:endParaRPr lang="de-DE" dirty="0"/>
          </a:p>
        </p:txBody>
      </p:sp>
      <p:sp>
        <p:nvSpPr>
          <p:cNvPr id="3" name="Inhaltsplatzhalter 2"/>
          <p:cNvSpPr>
            <a:spLocks noGrp="1"/>
          </p:cNvSpPr>
          <p:nvPr>
            <p:ph idx="1"/>
          </p:nvPr>
        </p:nvSpPr>
        <p:spPr/>
        <p:txBody>
          <a:bodyPr/>
          <a:lstStyle/>
          <a:p>
            <a:r>
              <a:rPr lang="de-DE" dirty="0" smtClean="0"/>
              <a:t>Trimix-Tauchcomputer</a:t>
            </a:r>
          </a:p>
          <a:p>
            <a:pPr lvl="1"/>
            <a:r>
              <a:rPr lang="de-DE" dirty="0" smtClean="0"/>
              <a:t>Der Status der meisten </a:t>
            </a:r>
            <a:r>
              <a:rPr lang="de-DE" dirty="0" err="1" smtClean="0"/>
              <a:t>Tx</a:t>
            </a:r>
            <a:r>
              <a:rPr lang="de-DE" dirty="0" smtClean="0"/>
              <a:t> Tauchcomputer ist ehr „experimentell“</a:t>
            </a:r>
          </a:p>
          <a:p>
            <a:pPr lvl="1"/>
            <a:r>
              <a:rPr lang="de-DE" dirty="0" smtClean="0"/>
              <a:t>Ein Tauchcomputer ersetzt </a:t>
            </a:r>
            <a:r>
              <a:rPr lang="de-DE" u="sng" dirty="0" smtClean="0">
                <a:solidFill>
                  <a:srgbClr val="FF0000"/>
                </a:solidFill>
              </a:rPr>
              <a:t>nicht </a:t>
            </a:r>
            <a:r>
              <a:rPr lang="de-DE" dirty="0" smtClean="0"/>
              <a:t>die </a:t>
            </a:r>
            <a:r>
              <a:rPr lang="de-DE" dirty="0" err="1" smtClean="0"/>
              <a:t>Tauchgangsplanung</a:t>
            </a:r>
            <a:endParaRPr lang="de-DE" dirty="0" smtClean="0"/>
          </a:p>
          <a:p>
            <a:pPr lvl="1"/>
            <a:endParaRPr lang="de-DE" dirty="0" smtClean="0"/>
          </a:p>
          <a:p>
            <a:r>
              <a:rPr lang="de-DE" dirty="0" smtClean="0"/>
              <a:t>Trimix-Tabellen</a:t>
            </a:r>
          </a:p>
          <a:p>
            <a:pPr lvl="1"/>
            <a:r>
              <a:rPr lang="de-DE" dirty="0" smtClean="0"/>
              <a:t>Es sind verschiedene Trimix-Tabellen verfügbar</a:t>
            </a:r>
          </a:p>
          <a:p>
            <a:pPr lvl="1"/>
            <a:r>
              <a:rPr lang="de-DE" dirty="0" smtClean="0"/>
              <a:t>Tabellen sind sehr eingeschränkt in ihrer Funktionalität</a:t>
            </a:r>
          </a:p>
          <a:p>
            <a:pPr lvl="2"/>
            <a:r>
              <a:rPr lang="de-DE" dirty="0" smtClean="0"/>
              <a:t>Feste Tiefen bzw. Zeiten</a:t>
            </a:r>
          </a:p>
          <a:p>
            <a:pPr lvl="2"/>
            <a:r>
              <a:rPr lang="de-DE" dirty="0" smtClean="0"/>
              <a:t>Keine Multilevel-TG möglich</a:t>
            </a:r>
          </a:p>
          <a:p>
            <a:pPr lvl="2"/>
            <a:r>
              <a:rPr lang="de-DE" dirty="0" smtClean="0"/>
              <a:t>Gaswechselplanung schwierig</a:t>
            </a:r>
            <a:endParaRPr lang="de-DE"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V-</a:t>
            </a:r>
            <a:r>
              <a:rPr lang="de-DE" dirty="0" err="1" smtClean="0"/>
              <a:t>Planner</a:t>
            </a:r>
            <a:r>
              <a:rPr lang="de-DE" dirty="0" smtClean="0"/>
              <a:t/>
            </a:r>
            <a:br>
              <a:rPr lang="de-DE" dirty="0" smtClean="0"/>
            </a:br>
            <a:endParaRPr lang="de-DE" dirty="0"/>
          </a:p>
        </p:txBody>
      </p:sp>
      <p:pic>
        <p:nvPicPr>
          <p:cNvPr id="106501" name="Picture 5"/>
          <p:cNvPicPr>
            <a:picLocks noGrp="1" noChangeAspect="1" noChangeArrowheads="1"/>
          </p:cNvPicPr>
          <p:nvPr>
            <p:ph idx="1"/>
          </p:nvPr>
        </p:nvPicPr>
        <p:blipFill>
          <a:blip r:embed="rId2" cstate="print"/>
          <a:srcRect/>
          <a:stretch>
            <a:fillRect/>
          </a:stretch>
        </p:blipFill>
        <p:spPr bwMode="auto">
          <a:xfrm>
            <a:off x="1115616" y="836712"/>
            <a:ext cx="6818387" cy="569595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a:t>
            </a:r>
            <a:r>
              <a:rPr lang="de-DE" dirty="0" err="1" smtClean="0"/>
              <a:t>Planner</a:t>
            </a:r>
            <a:r>
              <a:rPr lang="de-DE" dirty="0" smtClean="0"/>
              <a:t> Konfiguration</a:t>
            </a:r>
            <a:br>
              <a:rPr lang="de-DE" dirty="0" smtClean="0"/>
            </a:br>
            <a:endParaRPr lang="de-DE"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495721" y="1052736"/>
            <a:ext cx="8108727" cy="5328592"/>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Runtime</a:t>
            </a:r>
            <a:r>
              <a:rPr lang="de-DE" dirty="0" smtClean="0"/>
              <a:t>-Table</a:t>
            </a:r>
            <a:br>
              <a:rPr lang="de-DE" dirty="0" smtClean="0"/>
            </a:br>
            <a:endParaRPr lang="de-DE" dirty="0"/>
          </a:p>
        </p:txBody>
      </p:sp>
      <p:pic>
        <p:nvPicPr>
          <p:cNvPr id="73730" name="Picture 2"/>
          <p:cNvPicPr>
            <a:picLocks noChangeAspect="1" noChangeArrowheads="1"/>
          </p:cNvPicPr>
          <p:nvPr/>
        </p:nvPicPr>
        <p:blipFill>
          <a:blip r:embed="rId2" cstate="print"/>
          <a:srcRect/>
          <a:stretch>
            <a:fillRect/>
          </a:stretch>
        </p:blipFill>
        <p:spPr bwMode="auto">
          <a:xfrm>
            <a:off x="683568" y="980728"/>
            <a:ext cx="5472608"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Runtime-Table auf den Slades</a:t>
            </a:r>
            <a:br>
              <a:rPr lang="de-DE" dirty="0" smtClean="0"/>
            </a:br>
            <a:endParaRPr lang="de-DE" dirty="0"/>
          </a:p>
        </p:txBody>
      </p:sp>
      <p:pic>
        <p:nvPicPr>
          <p:cNvPr id="4" name="Picture 7" descr="C:\Temp\Ausrüstung\IMG_3555.JPG"/>
          <p:cNvPicPr>
            <a:picLocks noGrp="1" noChangeAspect="1" noChangeArrowheads="1"/>
          </p:cNvPicPr>
          <p:nvPr>
            <p:ph idx="1"/>
          </p:nvPr>
        </p:nvPicPr>
        <p:blipFill>
          <a:blip r:embed="rId2" cstate="print"/>
          <a:srcRect/>
          <a:stretch>
            <a:fillRect/>
          </a:stretch>
        </p:blipFill>
        <p:spPr bwMode="auto">
          <a:xfrm>
            <a:off x="1187624" y="1412776"/>
            <a:ext cx="6209919" cy="4657439"/>
          </a:xfrm>
          <a:prstGeom prst="rect">
            <a:avLst/>
          </a:prstGeom>
          <a:ln>
            <a:noFill/>
          </a:ln>
          <a:effectLst>
            <a:outerShdw blurRad="190500" algn="tl" rotWithShape="0">
              <a:srgbClr val="000000">
                <a:alpha val="70000"/>
              </a:srgbClr>
            </a:outerShdw>
          </a:effectLst>
        </p:spPr>
      </p:pic>
      <p:sp>
        <p:nvSpPr>
          <p:cNvPr id="5" name="Textfeld 4"/>
          <p:cNvSpPr txBox="1">
            <a:spLocks noChangeArrowheads="1"/>
          </p:cNvSpPr>
          <p:nvPr/>
        </p:nvSpPr>
        <p:spPr bwMode="auto">
          <a:xfrm>
            <a:off x="1187624" y="6093297"/>
            <a:ext cx="6192688" cy="241926"/>
          </a:xfrm>
          <a:prstGeom prst="rect">
            <a:avLst/>
          </a:prstGeom>
          <a:noFill/>
          <a:ln w="9525">
            <a:noFill/>
            <a:miter lim="800000"/>
            <a:headEnd/>
            <a:tailEnd/>
          </a:ln>
        </p:spPr>
        <p:txBody>
          <a:bodyPr wrap="square">
            <a:spAutoFit/>
          </a:bodyPr>
          <a:lstStyle/>
          <a:p>
            <a:pPr algn="ctr"/>
            <a:r>
              <a:rPr lang="de-DE" sz="1200" b="1" dirty="0" smtClean="0">
                <a:solidFill>
                  <a:schemeClr val="tx1"/>
                </a:solidFill>
              </a:rPr>
              <a:t>Slades mit Runtime-Table</a:t>
            </a:r>
            <a:endParaRPr lang="de-DE" sz="1200" b="1" dirty="0">
              <a:solidFill>
                <a:schemeClr val="tx1"/>
              </a:solidFill>
            </a:endParaRPr>
          </a:p>
        </p:txBody>
      </p:sp>
      <p:sp>
        <p:nvSpPr>
          <p:cNvPr id="7" name="Textfeld 6"/>
          <p:cNvSpPr txBox="1">
            <a:spLocks noChangeArrowheads="1"/>
          </p:cNvSpPr>
          <p:nvPr/>
        </p:nvSpPr>
        <p:spPr bwMode="auto">
          <a:xfrm>
            <a:off x="6911901" y="6309320"/>
            <a:ext cx="2268611" cy="216024"/>
          </a:xfrm>
          <a:prstGeom prst="rect">
            <a:avLst/>
          </a:prstGeom>
          <a:noFill/>
          <a:ln w="9525">
            <a:noFill/>
            <a:miter lim="800000"/>
            <a:headEnd/>
            <a:tailEnd/>
          </a:ln>
        </p:spPr>
        <p:txBody>
          <a:bodyPr wrap="square">
            <a:spAutoFit/>
          </a:bodyPr>
          <a:lstStyle/>
          <a:p>
            <a:r>
              <a:rPr lang="de-DE" sz="1000" dirty="0">
                <a:solidFill>
                  <a:schemeClr val="tx1"/>
                </a:solidFill>
              </a:rPr>
              <a:t>Fotos: Steffen Kaufmann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Tauchgangskontrollblatt Triox 1/2</a:t>
            </a:r>
            <a:br>
              <a:rPr lang="de-DE" dirty="0" smtClean="0"/>
            </a:br>
            <a:endParaRPr lang="de-DE" dirty="0"/>
          </a:p>
        </p:txBody>
      </p:sp>
      <p:pic>
        <p:nvPicPr>
          <p:cNvPr id="104450" name="Picture 2"/>
          <p:cNvPicPr>
            <a:picLocks noGrp="1" noChangeAspect="1" noChangeArrowheads="1"/>
          </p:cNvPicPr>
          <p:nvPr>
            <p:ph idx="1"/>
          </p:nvPr>
        </p:nvPicPr>
        <p:blipFill>
          <a:blip r:embed="rId2" cstate="print"/>
          <a:srcRect/>
          <a:stretch>
            <a:fillRect/>
          </a:stretch>
        </p:blipFill>
        <p:spPr bwMode="auto">
          <a:xfrm>
            <a:off x="827584" y="908720"/>
            <a:ext cx="6768752" cy="5603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Tauchgangskontrollblatt Triox 2/2</a:t>
            </a:r>
            <a:br>
              <a:rPr lang="de-DE" dirty="0" smtClean="0"/>
            </a:br>
            <a:endParaRPr lang="de-DE"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683568" y="1196752"/>
            <a:ext cx="7046276"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Einordnung des DTSA Triox</a:t>
            </a:r>
            <a:br>
              <a:rPr lang="de-DE" dirty="0" smtClean="0"/>
            </a:br>
            <a:endParaRPr lang="de-DE" dirty="0"/>
          </a:p>
        </p:txBody>
      </p:sp>
      <p:pic>
        <p:nvPicPr>
          <p:cNvPr id="103426" name="Picture 2"/>
          <p:cNvPicPr>
            <a:picLocks noGrp="1" noChangeAspect="1" noChangeArrowheads="1"/>
          </p:cNvPicPr>
          <p:nvPr>
            <p:ph idx="1"/>
          </p:nvPr>
        </p:nvPicPr>
        <p:blipFill>
          <a:blip r:embed="rId2" cstate="print"/>
          <a:srcRect/>
          <a:stretch>
            <a:fillRect/>
          </a:stretch>
        </p:blipFill>
        <p:spPr bwMode="auto">
          <a:xfrm>
            <a:off x="251520" y="836712"/>
            <a:ext cx="8221994" cy="5688632"/>
          </a:xfrm>
          <a:prstGeom prst="rect">
            <a:avLst/>
          </a:prstGeom>
          <a:noFill/>
          <a:ln w="9525">
            <a:noFill/>
            <a:miter lim="800000"/>
            <a:headEnd/>
            <a:tailEnd/>
          </a:ln>
        </p:spPr>
      </p:pic>
      <p:sp>
        <p:nvSpPr>
          <p:cNvPr id="4" name="Textfeld 4"/>
          <p:cNvSpPr txBox="1">
            <a:spLocks noChangeArrowheads="1"/>
          </p:cNvSpPr>
          <p:nvPr/>
        </p:nvSpPr>
        <p:spPr bwMode="auto">
          <a:xfrm>
            <a:off x="251520" y="6595889"/>
            <a:ext cx="3024187" cy="217487"/>
          </a:xfrm>
          <a:prstGeom prst="rect">
            <a:avLst/>
          </a:prstGeom>
          <a:noFill/>
          <a:ln w="9525">
            <a:noFill/>
            <a:miter lim="800000"/>
            <a:headEnd/>
            <a:tailEnd/>
          </a:ln>
        </p:spPr>
        <p:txBody>
          <a:bodyPr>
            <a:spAutoFit/>
          </a:bodyPr>
          <a:lstStyle/>
          <a:p>
            <a:r>
              <a:rPr lang="de-DE" sz="1000" dirty="0" smtClean="0">
                <a:solidFill>
                  <a:schemeClr val="tx1"/>
                </a:solidFill>
              </a:rPr>
              <a:t>Aus DTSA Triox - Ein neues Sporttauchbrevet</a:t>
            </a:r>
            <a:endParaRPr lang="de-DE" sz="1000" dirty="0">
              <a:solidFill>
                <a:schemeClr val="tx1"/>
              </a:solidFill>
            </a:endParaRPr>
          </a:p>
        </p:txBody>
      </p:sp>
      <p:sp>
        <p:nvSpPr>
          <p:cNvPr id="5" name="Textfeld 4"/>
          <p:cNvSpPr txBox="1"/>
          <p:nvPr/>
        </p:nvSpPr>
        <p:spPr>
          <a:xfrm>
            <a:off x="1187624" y="5085184"/>
            <a:ext cx="4608512" cy="391517"/>
          </a:xfrm>
          <a:prstGeom prst="rect">
            <a:avLst/>
          </a:prstGeom>
          <a:noFill/>
        </p:spPr>
        <p:txBody>
          <a:bodyPr wrap="square" rtlCol="0">
            <a:spAutoFit/>
          </a:bodyPr>
          <a:lstStyle/>
          <a:p>
            <a:r>
              <a:rPr lang="en-US" sz="2400" b="1" dirty="0" smtClean="0">
                <a:solidFill>
                  <a:srgbClr val="FF0000"/>
                </a:solidFill>
              </a:rPr>
              <a:t>NICHT MEHR AKTUELL!</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Beispielaufgaben: Tauchgangsberechnung</a:t>
            </a:r>
            <a:br>
              <a:rPr lang="de-DE" dirty="0" smtClean="0"/>
            </a:br>
            <a:endParaRPr lang="de-DE" dirty="0"/>
          </a:p>
        </p:txBody>
      </p:sp>
      <p:sp>
        <p:nvSpPr>
          <p:cNvPr id="3" name="Inhaltsplatzhalter 2"/>
          <p:cNvSpPr>
            <a:spLocks noGrp="1"/>
          </p:cNvSpPr>
          <p:nvPr>
            <p:ph idx="1"/>
          </p:nvPr>
        </p:nvSpPr>
        <p:spPr/>
        <p:txBody>
          <a:bodyPr/>
          <a:lstStyle/>
          <a:p>
            <a:r>
              <a:rPr lang="de-DE" dirty="0" smtClean="0"/>
              <a:t>Planungsübung: Erstellen einer </a:t>
            </a:r>
            <a:r>
              <a:rPr lang="de-DE" dirty="0" err="1" smtClean="0"/>
              <a:t>Runtimetable</a:t>
            </a:r>
            <a:r>
              <a:rPr lang="de-DE" dirty="0" smtClean="0"/>
              <a:t> inkl. Minimumgas und Flaschengröße:</a:t>
            </a:r>
          </a:p>
          <a:p>
            <a:pPr lvl="1"/>
            <a:r>
              <a:rPr lang="de-DE" b="0" dirty="0" smtClean="0"/>
              <a:t>Tauchgang 1:</a:t>
            </a:r>
          </a:p>
          <a:p>
            <a:pPr lvl="2"/>
            <a:r>
              <a:rPr lang="de-DE" dirty="0" smtClean="0"/>
              <a:t>50m, 20min Grundzeit, Zweierteam / Dreierteam mit und ohne Nx50 </a:t>
            </a:r>
            <a:r>
              <a:rPr lang="de-DE" dirty="0" err="1" smtClean="0"/>
              <a:t>Dekogas</a:t>
            </a:r>
            <a:endParaRPr lang="de-DE" dirty="0" smtClean="0"/>
          </a:p>
          <a:p>
            <a:pPr lvl="1"/>
            <a:endParaRPr lang="de-DE" dirty="0" smtClean="0"/>
          </a:p>
          <a:p>
            <a:pPr lvl="1"/>
            <a:r>
              <a:rPr lang="de-DE" b="0" dirty="0" smtClean="0"/>
              <a:t>Tauchgang 2:</a:t>
            </a:r>
          </a:p>
          <a:p>
            <a:pPr lvl="2"/>
            <a:r>
              <a:rPr lang="de-DE" dirty="0" smtClean="0"/>
              <a:t>35m, 30min Grundzeit, Zweierteam / Dreierteam mit und ohne Nx50 </a:t>
            </a:r>
            <a:r>
              <a:rPr lang="de-DE" dirty="0" err="1" smtClean="0"/>
              <a:t>Dekogas</a:t>
            </a:r>
            <a:endParaRPr lang="de-DE" dirty="0" smtClean="0"/>
          </a:p>
          <a:p>
            <a:endParaRPr lang="de-DE" dirty="0" smtClean="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Gaslogistik</a:t>
            </a:r>
            <a:endParaRPr lang="de-DE" dirty="0"/>
          </a:p>
        </p:txBody>
      </p:sp>
      <p:sp>
        <p:nvSpPr>
          <p:cNvPr id="3" name="Untertitel 2"/>
          <p:cNvSpPr>
            <a:spLocks noGrp="1"/>
          </p:cNvSpPr>
          <p:nvPr>
            <p:ph type="subTitle" idx="1"/>
          </p:nvPr>
        </p:nvSpPr>
        <p:spPr/>
        <p:txBody>
          <a:bodyPr/>
          <a:lstStyle/>
          <a:p>
            <a:r>
              <a:rPr lang="de-DE" dirty="0" smtClean="0"/>
              <a:t>Welches Gas für was?</a:t>
            </a:r>
            <a:endParaRPr lang="de-DE"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467544" y="157163"/>
            <a:ext cx="6482531" cy="1181100"/>
          </a:xfrm>
        </p:spPr>
        <p:txBody>
          <a:bodyPr/>
          <a:lstStyle/>
          <a:p>
            <a:r>
              <a:rPr lang="de-DE" sz="2750" dirty="0" smtClean="0"/>
              <a:t>Gaslogistik - typischer Gase im Sporttauchen</a:t>
            </a:r>
            <a:br>
              <a:rPr lang="de-DE" sz="2750" dirty="0" smtClean="0"/>
            </a:br>
            <a:endParaRPr lang="de-DE" sz="2750" dirty="0" smtClean="0"/>
          </a:p>
        </p:txBody>
      </p:sp>
      <p:sp>
        <p:nvSpPr>
          <p:cNvPr id="4" name="Inhaltsplatzhalter 3"/>
          <p:cNvSpPr>
            <a:spLocks noGrp="1"/>
          </p:cNvSpPr>
          <p:nvPr>
            <p:ph idx="1"/>
          </p:nvPr>
        </p:nvSpPr>
        <p:spPr>
          <a:xfrm>
            <a:off x="457200" y="1268760"/>
            <a:ext cx="8147050" cy="4855815"/>
          </a:xfrm>
        </p:spPr>
        <p:txBody>
          <a:bodyPr/>
          <a:lstStyle/>
          <a:p>
            <a:pPr marL="673100">
              <a:lnSpc>
                <a:spcPct val="150000"/>
              </a:lnSpc>
              <a:defRPr/>
            </a:pPr>
            <a:r>
              <a:rPr lang="de-DE" dirty="0" smtClean="0">
                <a:ln>
                  <a:noFill/>
                </a:ln>
              </a:rPr>
              <a:t>Im technischen wie auch im Sporttauchen werden zunehmend auch Gase verwendet, die sich in ihrer Zusammensetzung von Luft unterscheiden.</a:t>
            </a:r>
          </a:p>
          <a:p>
            <a:pPr marL="673100">
              <a:lnSpc>
                <a:spcPct val="150000"/>
              </a:lnSpc>
              <a:defRPr/>
            </a:pPr>
            <a:r>
              <a:rPr lang="de-DE" dirty="0" smtClean="0">
                <a:ln>
                  <a:noFill/>
                </a:ln>
              </a:rPr>
              <a:t>Verwendete Gase sind:</a:t>
            </a:r>
          </a:p>
          <a:p>
            <a:pPr marL="935038" lvl="1">
              <a:lnSpc>
                <a:spcPct val="150000"/>
              </a:lnSpc>
              <a:defRPr/>
            </a:pPr>
            <a:r>
              <a:rPr lang="de-DE" b="0" i="1" dirty="0" smtClean="0">
                <a:ln>
                  <a:noFill/>
                </a:ln>
                <a:solidFill>
                  <a:schemeClr val="tx1">
                    <a:lumMod val="65000"/>
                    <a:lumOff val="35000"/>
                  </a:schemeClr>
                </a:solidFill>
              </a:rPr>
              <a:t>Druckluft (21% Sauerstoff, 78% Stickstoff, 1% Edelgase)</a:t>
            </a:r>
          </a:p>
          <a:p>
            <a:pPr marL="935038" lvl="1">
              <a:lnSpc>
                <a:spcPct val="150000"/>
              </a:lnSpc>
              <a:defRPr/>
            </a:pPr>
            <a:r>
              <a:rPr lang="de-DE" b="0" i="1" dirty="0" smtClean="0">
                <a:ln>
                  <a:noFill/>
                </a:ln>
                <a:solidFill>
                  <a:schemeClr val="tx1">
                    <a:lumMod val="65000"/>
                    <a:lumOff val="35000"/>
                  </a:schemeClr>
                </a:solidFill>
              </a:rPr>
              <a:t>Sauerstoff</a:t>
            </a:r>
            <a:r>
              <a:rPr lang="de-DE" b="0" i="1" dirty="0" smtClean="0">
                <a:ln>
                  <a:noFill/>
                </a:ln>
              </a:rPr>
              <a:t> (für Nitrox*/**)</a:t>
            </a:r>
          </a:p>
          <a:p>
            <a:pPr marL="935038" lvl="1">
              <a:lnSpc>
                <a:spcPct val="150000"/>
              </a:lnSpc>
              <a:defRPr/>
            </a:pPr>
            <a:r>
              <a:rPr lang="de-DE" b="0" i="1" dirty="0" smtClean="0">
                <a:ln>
                  <a:noFill/>
                </a:ln>
                <a:solidFill>
                  <a:schemeClr val="tx1">
                    <a:lumMod val="65000"/>
                    <a:lumOff val="35000"/>
                  </a:schemeClr>
                </a:solidFill>
              </a:rPr>
              <a:t>Helium</a:t>
            </a:r>
            <a:r>
              <a:rPr lang="de-DE" b="0" dirty="0" smtClean="0">
                <a:ln>
                  <a:noFill/>
                </a:ln>
              </a:rPr>
              <a:t> (für Triox / Trimix*/**)</a:t>
            </a:r>
          </a:p>
          <a:p>
            <a:pPr marL="935900" lvl="1">
              <a:lnSpc>
                <a:spcPct val="150000"/>
              </a:lnSpc>
              <a:defRPr/>
            </a:pPr>
            <a:r>
              <a:rPr lang="de-DE" b="0" i="1" dirty="0" smtClean="0">
                <a:ln>
                  <a:noFill/>
                </a:ln>
                <a:solidFill>
                  <a:schemeClr val="tx1">
                    <a:lumMod val="65000"/>
                    <a:lumOff val="35000"/>
                  </a:schemeClr>
                </a:solidFill>
              </a:rPr>
              <a:t>Argon</a:t>
            </a:r>
            <a:r>
              <a:rPr lang="de-DE" b="0" i="1" dirty="0" smtClean="0">
                <a:ln>
                  <a:noFill/>
                </a:ln>
              </a:rPr>
              <a:t> (a</a:t>
            </a:r>
            <a:r>
              <a:rPr lang="de-DE" b="0" dirty="0" smtClean="0">
                <a:ln>
                  <a:noFill/>
                </a:ln>
              </a:rPr>
              <a:t>ls Tariergas)</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dirty="0" smtClean="0"/>
              <a:t>Gaslogistik – Herstellung von Tauchgasen</a:t>
            </a:r>
            <a:br>
              <a:rPr lang="de-DE" dirty="0" smtClean="0"/>
            </a:br>
            <a:endParaRPr lang="de-DE" dirty="0" smtClean="0"/>
          </a:p>
        </p:txBody>
      </p:sp>
      <p:sp>
        <p:nvSpPr>
          <p:cNvPr id="4" name="Inhaltsplatzhalter 3"/>
          <p:cNvSpPr>
            <a:spLocks noGrp="1"/>
          </p:cNvSpPr>
          <p:nvPr>
            <p:ph idx="1"/>
          </p:nvPr>
        </p:nvSpPr>
        <p:spPr/>
        <p:txBody>
          <a:bodyPr/>
          <a:lstStyle/>
          <a:p>
            <a:pPr marL="673100">
              <a:lnSpc>
                <a:spcPct val="150000"/>
              </a:lnSpc>
              <a:defRPr/>
            </a:pPr>
            <a:r>
              <a:rPr lang="de-DE" dirty="0" smtClean="0">
                <a:ln>
                  <a:noFill/>
                </a:ln>
              </a:rPr>
              <a:t>Herstellung und Einsatz von Gasen entsprechend der Anforderungen:</a:t>
            </a:r>
          </a:p>
          <a:p>
            <a:pPr marL="935900" lvl="1">
              <a:lnSpc>
                <a:spcPct val="150000"/>
              </a:lnSpc>
              <a:defRPr/>
            </a:pPr>
            <a:r>
              <a:rPr lang="de-DE" b="0" dirty="0" smtClean="0">
                <a:ln>
                  <a:noFill/>
                </a:ln>
              </a:rPr>
              <a:t>(Tauch-)Zeit</a:t>
            </a:r>
          </a:p>
          <a:p>
            <a:pPr marL="935900" lvl="1">
              <a:lnSpc>
                <a:spcPct val="150000"/>
              </a:lnSpc>
              <a:defRPr/>
            </a:pPr>
            <a:r>
              <a:rPr lang="de-DE" b="0" dirty="0" smtClean="0">
                <a:ln>
                  <a:noFill/>
                </a:ln>
              </a:rPr>
              <a:t>Tiefe</a:t>
            </a:r>
          </a:p>
          <a:p>
            <a:pPr marL="935900" lvl="1">
              <a:lnSpc>
                <a:spcPct val="150000"/>
              </a:lnSpc>
              <a:defRPr/>
            </a:pPr>
            <a:r>
              <a:rPr lang="de-DE" b="0" dirty="0" smtClean="0">
                <a:ln>
                  <a:noFill/>
                </a:ln>
              </a:rPr>
              <a:t>Weitere (Einsatz-)Bedingungen</a:t>
            </a:r>
          </a:p>
          <a:p>
            <a:pPr marL="673100">
              <a:lnSpc>
                <a:spcPct val="150000"/>
              </a:lnSpc>
              <a:defRPr/>
            </a:pPr>
            <a:r>
              <a:rPr lang="de-DE" dirty="0" smtClean="0">
                <a:ln>
                  <a:noFill/>
                </a:ln>
              </a:rPr>
              <a:t>Herstellung der Gasgemische durch:</a:t>
            </a:r>
          </a:p>
          <a:p>
            <a:pPr marL="935038" lvl="1">
              <a:lnSpc>
                <a:spcPct val="150000"/>
              </a:lnSpc>
              <a:defRPr/>
            </a:pPr>
            <a:r>
              <a:rPr lang="de-DE" i="1" dirty="0" smtClean="0">
                <a:ln>
                  <a:noFill/>
                </a:ln>
                <a:solidFill>
                  <a:schemeClr val="tx1">
                    <a:lumMod val="65000"/>
                    <a:lumOff val="35000"/>
                  </a:schemeClr>
                </a:solidFill>
              </a:rPr>
              <a:t>Überströmen nach der Partialdruckmethode</a:t>
            </a:r>
          </a:p>
          <a:p>
            <a:pPr marL="935038" lvl="1">
              <a:lnSpc>
                <a:spcPct val="150000"/>
              </a:lnSpc>
              <a:defRPr/>
            </a:pPr>
            <a:r>
              <a:rPr lang="de-DE" i="1" dirty="0" smtClean="0">
                <a:ln>
                  <a:noFill/>
                </a:ln>
                <a:solidFill>
                  <a:schemeClr val="tx1">
                    <a:lumMod val="65000"/>
                    <a:lumOff val="35000"/>
                  </a:schemeClr>
                </a:solidFill>
              </a:rPr>
              <a:t>Füllung durch Kompression</a:t>
            </a:r>
            <a:endParaRPr lang="de-DE"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de-DE" dirty="0" err="1" smtClean="0"/>
              <a:t>Nitrox</a:t>
            </a:r>
            <a:r>
              <a:rPr lang="de-DE" dirty="0" smtClean="0"/>
              <a:t>-Kompressor - Anwendung</a:t>
            </a:r>
            <a:br>
              <a:rPr lang="de-DE" dirty="0" smtClean="0"/>
            </a:br>
            <a:endParaRPr lang="de-DE" dirty="0" smtClean="0"/>
          </a:p>
        </p:txBody>
      </p:sp>
      <p:pic>
        <p:nvPicPr>
          <p:cNvPr id="22531" name="Picture 4" descr="C:\Temp\h2011\IMG_0921.JPG"/>
          <p:cNvPicPr>
            <a:picLocks noChangeAspect="1" noChangeArrowheads="1"/>
          </p:cNvPicPr>
          <p:nvPr/>
        </p:nvPicPr>
        <p:blipFill>
          <a:blip r:embed="rId3" cstate="print"/>
          <a:srcRect/>
          <a:stretch>
            <a:fillRect/>
          </a:stretch>
        </p:blipFill>
        <p:spPr bwMode="auto">
          <a:xfrm>
            <a:off x="827088" y="908051"/>
            <a:ext cx="7201296" cy="5329262"/>
          </a:xfrm>
          <a:prstGeom prst="rect">
            <a:avLst/>
          </a:prstGeom>
          <a:ln>
            <a:noFill/>
          </a:ln>
          <a:effectLst>
            <a:outerShdw blurRad="190500" algn="tl" rotWithShape="0">
              <a:srgbClr val="000000">
                <a:alpha val="70000"/>
              </a:srgbClr>
            </a:outerShdw>
          </a:effectLst>
        </p:spPr>
      </p:pic>
      <p:sp>
        <p:nvSpPr>
          <p:cNvPr id="4" name="Textfeld 4"/>
          <p:cNvSpPr txBox="1">
            <a:spLocks noChangeArrowheads="1"/>
          </p:cNvSpPr>
          <p:nvPr/>
        </p:nvSpPr>
        <p:spPr bwMode="auto">
          <a:xfrm>
            <a:off x="827584" y="6309320"/>
            <a:ext cx="7200800" cy="216982"/>
          </a:xfrm>
          <a:prstGeom prst="rect">
            <a:avLst/>
          </a:prstGeom>
          <a:noFill/>
          <a:ln w="9525">
            <a:noFill/>
            <a:miter lim="800000"/>
            <a:headEnd/>
            <a:tailEnd/>
          </a:ln>
        </p:spPr>
        <p:txBody>
          <a:bodyPr wrap="square">
            <a:spAutoFit/>
          </a:bodyPr>
          <a:lstStyle/>
          <a:p>
            <a:pPr algn="ctr"/>
            <a:r>
              <a:rPr lang="de-DE" sz="1000" dirty="0">
                <a:solidFill>
                  <a:schemeClr val="tx1"/>
                </a:solidFill>
              </a:rPr>
              <a:t>Fotos: Steffen Kaufmann</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de-DE" dirty="0" err="1" smtClean="0"/>
              <a:t>Nitroxkompressor</a:t>
            </a:r>
            <a:r>
              <a:rPr lang="de-DE" dirty="0" smtClean="0"/>
              <a:t> - Anwendung</a:t>
            </a:r>
            <a:br>
              <a:rPr lang="de-DE" dirty="0" smtClean="0"/>
            </a:br>
            <a:endParaRPr lang="de-DE" dirty="0" smtClean="0"/>
          </a:p>
        </p:txBody>
      </p:sp>
      <p:sp>
        <p:nvSpPr>
          <p:cNvPr id="23555" name="Inhaltsplatzhalter 2"/>
          <p:cNvSpPr>
            <a:spLocks noGrp="1"/>
          </p:cNvSpPr>
          <p:nvPr>
            <p:ph idx="1"/>
          </p:nvPr>
        </p:nvSpPr>
        <p:spPr>
          <a:xfrm>
            <a:off x="684213" y="3789363"/>
            <a:ext cx="3024187" cy="1176337"/>
          </a:xfrm>
        </p:spPr>
        <p:txBody>
          <a:bodyPr/>
          <a:lstStyle/>
          <a:p>
            <a:pPr marL="0" indent="0">
              <a:spcBef>
                <a:spcPct val="0"/>
              </a:spcBef>
              <a:spcAft>
                <a:spcPct val="0"/>
              </a:spcAft>
              <a:buFont typeface="Arial" charset="0"/>
              <a:buNone/>
            </a:pPr>
            <a:r>
              <a:rPr lang="de-DE" sz="2000" smtClean="0">
                <a:ln>
                  <a:noFill/>
                </a:ln>
              </a:rPr>
              <a:t>Speicherflachen-Batterie für die Vormischung</a:t>
            </a:r>
          </a:p>
        </p:txBody>
      </p:sp>
      <p:sp>
        <p:nvSpPr>
          <p:cNvPr id="23556" name="Textfeld 4"/>
          <p:cNvSpPr txBox="1">
            <a:spLocks noChangeArrowheads="1"/>
          </p:cNvSpPr>
          <p:nvPr/>
        </p:nvSpPr>
        <p:spPr bwMode="auto">
          <a:xfrm>
            <a:off x="4355356" y="6309172"/>
            <a:ext cx="3024187" cy="217487"/>
          </a:xfrm>
          <a:prstGeom prst="rect">
            <a:avLst/>
          </a:prstGeom>
          <a:noFill/>
          <a:ln w="9525">
            <a:noFill/>
            <a:miter lim="800000"/>
            <a:headEnd/>
            <a:tailEnd/>
          </a:ln>
        </p:spPr>
        <p:txBody>
          <a:bodyPr>
            <a:spAutoFit/>
          </a:bodyPr>
          <a:lstStyle/>
          <a:p>
            <a:r>
              <a:rPr lang="de-DE" sz="1000" dirty="0">
                <a:solidFill>
                  <a:schemeClr val="tx1"/>
                </a:solidFill>
              </a:rPr>
              <a:t>Fotos: Steffen Kaufmann</a:t>
            </a:r>
          </a:p>
        </p:txBody>
      </p:sp>
      <p:pic>
        <p:nvPicPr>
          <p:cNvPr id="23557" name="Picture 2" descr="C:\Temp\h2011\IMG_0927.JPG"/>
          <p:cNvPicPr>
            <a:picLocks noChangeAspect="1" noChangeArrowheads="1"/>
          </p:cNvPicPr>
          <p:nvPr/>
        </p:nvPicPr>
        <p:blipFill>
          <a:blip r:embed="rId3" cstate="print"/>
          <a:srcRect/>
          <a:stretch>
            <a:fillRect/>
          </a:stretch>
        </p:blipFill>
        <p:spPr bwMode="auto">
          <a:xfrm>
            <a:off x="4355356" y="3645347"/>
            <a:ext cx="3529012" cy="2646362"/>
          </a:xfrm>
          <a:prstGeom prst="rect">
            <a:avLst/>
          </a:prstGeom>
          <a:ln>
            <a:noFill/>
          </a:ln>
          <a:effectLst>
            <a:outerShdw blurRad="190500" algn="tl" rotWithShape="0">
              <a:srgbClr val="000000">
                <a:alpha val="70000"/>
              </a:srgbClr>
            </a:outerShdw>
          </a:effectLst>
        </p:spPr>
      </p:pic>
      <p:pic>
        <p:nvPicPr>
          <p:cNvPr id="23558" name="Picture 3" descr="C:\Temp\h2011\IMG_0929.JPG"/>
          <p:cNvPicPr>
            <a:picLocks noChangeAspect="1" noChangeArrowheads="1"/>
          </p:cNvPicPr>
          <p:nvPr/>
        </p:nvPicPr>
        <p:blipFill>
          <a:blip r:embed="rId4" cstate="print"/>
          <a:srcRect/>
          <a:stretch>
            <a:fillRect/>
          </a:stretch>
        </p:blipFill>
        <p:spPr bwMode="auto">
          <a:xfrm>
            <a:off x="611188" y="981075"/>
            <a:ext cx="3552825" cy="2663825"/>
          </a:xfrm>
          <a:prstGeom prst="rect">
            <a:avLst/>
          </a:prstGeom>
          <a:ln>
            <a:noFill/>
          </a:ln>
          <a:effectLst>
            <a:outerShdw blurRad="190500" algn="tl" rotWithShape="0">
              <a:srgbClr val="000000">
                <a:alpha val="70000"/>
              </a:srgbClr>
            </a:outerShdw>
          </a:effectLst>
        </p:spPr>
      </p:pic>
      <p:sp>
        <p:nvSpPr>
          <p:cNvPr id="8" name="Inhaltsplatzhalter 2"/>
          <p:cNvSpPr txBox="1">
            <a:spLocks/>
          </p:cNvSpPr>
          <p:nvPr/>
        </p:nvSpPr>
        <p:spPr bwMode="auto">
          <a:xfrm>
            <a:off x="4571256" y="3284984"/>
            <a:ext cx="3240087" cy="431800"/>
          </a:xfrm>
          <a:prstGeom prst="rect">
            <a:avLst/>
          </a:prstGeom>
          <a:noFill/>
          <a:ln w="9525">
            <a:noFill/>
            <a:round/>
            <a:headEnd/>
            <a:tailEnd/>
          </a:ln>
        </p:spPr>
        <p:txBody>
          <a:bodyPr lIns="0" tIns="0" rIns="0" bIns="0"/>
          <a:lstStyle/>
          <a:p>
            <a:pPr eaLnBrk="0" hangingPunct="0">
              <a:lnSpc>
                <a:spcPct val="100000"/>
              </a:lnSpc>
              <a:spcBef>
                <a:spcPts val="0"/>
              </a:spcBef>
              <a:spcAft>
                <a:spcPts val="0"/>
              </a:spcAft>
              <a:tabLst>
                <a:tab pos="0" algn="l"/>
              </a:tabLst>
              <a:defRPr/>
            </a:pPr>
            <a:r>
              <a:rPr lang="de-DE" sz="2000" b="1" kern="0" dirty="0">
                <a:solidFill>
                  <a:srgbClr val="000000"/>
                </a:solidFill>
                <a:latin typeface="+mn-lt"/>
              </a:rPr>
              <a:t>Mischpult mit Voranalyse</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DE" dirty="0" smtClean="0"/>
              <a:t>Ziele und Verwendung von </a:t>
            </a:r>
            <a:r>
              <a:rPr lang="de-DE" dirty="0" err="1" smtClean="0"/>
              <a:t>Boostern</a:t>
            </a:r>
            <a:r>
              <a:rPr lang="de-DE" dirty="0" smtClean="0"/>
              <a:t/>
            </a:r>
            <a:br>
              <a:rPr lang="de-DE" dirty="0" smtClean="0"/>
            </a:br>
            <a:endParaRPr lang="de-DE" dirty="0" smtClean="0"/>
          </a:p>
        </p:txBody>
      </p:sp>
      <p:sp>
        <p:nvSpPr>
          <p:cNvPr id="14339" name="Textfeld 8"/>
          <p:cNvSpPr txBox="1">
            <a:spLocks noChangeArrowheads="1"/>
          </p:cNvSpPr>
          <p:nvPr/>
        </p:nvSpPr>
        <p:spPr bwMode="auto">
          <a:xfrm>
            <a:off x="1258888" y="5876925"/>
            <a:ext cx="6049962" cy="215900"/>
          </a:xfrm>
          <a:prstGeom prst="rect">
            <a:avLst/>
          </a:prstGeom>
          <a:noFill/>
          <a:ln w="9525">
            <a:noFill/>
            <a:miter lim="800000"/>
            <a:headEnd/>
            <a:tailEnd/>
          </a:ln>
        </p:spPr>
        <p:txBody>
          <a:bodyPr>
            <a:spAutoFit/>
          </a:bodyPr>
          <a:lstStyle/>
          <a:p>
            <a:pPr algn="ctr"/>
            <a:r>
              <a:rPr lang="de-DE" sz="1000" dirty="0">
                <a:solidFill>
                  <a:schemeClr val="tx1"/>
                </a:solidFill>
              </a:rPr>
              <a:t>Foto: Falko </a:t>
            </a:r>
            <a:r>
              <a:rPr lang="de-DE" sz="1000" dirty="0" err="1">
                <a:solidFill>
                  <a:schemeClr val="tx1"/>
                </a:solidFill>
              </a:rPr>
              <a:t>Höltzer</a:t>
            </a:r>
            <a:endParaRPr lang="de-DE" sz="1000" dirty="0">
              <a:solidFill>
                <a:schemeClr val="tx1"/>
              </a:solidFill>
            </a:endParaRPr>
          </a:p>
        </p:txBody>
      </p:sp>
      <p:pic>
        <p:nvPicPr>
          <p:cNvPr id="14340" name="Picture 7" descr="C:\Users\Steffen\Desktop\CIMG1521.jpg"/>
          <p:cNvPicPr>
            <a:picLocks noChangeAspect="1" noChangeArrowheads="1"/>
          </p:cNvPicPr>
          <p:nvPr/>
        </p:nvPicPr>
        <p:blipFill>
          <a:blip r:embed="rId3" cstate="print"/>
          <a:srcRect/>
          <a:stretch>
            <a:fillRect/>
          </a:stretch>
        </p:blipFill>
        <p:spPr bwMode="auto">
          <a:xfrm>
            <a:off x="1258888" y="1268413"/>
            <a:ext cx="6049962" cy="4537075"/>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925" y="231676"/>
            <a:ext cx="6407150" cy="1181100"/>
          </a:xfrm>
        </p:spPr>
        <p:txBody>
          <a:bodyPr/>
          <a:lstStyle/>
          <a:p>
            <a:r>
              <a:rPr lang="de-DE" dirty="0" smtClean="0"/>
              <a:t>Beschriftung und Etikettierung von </a:t>
            </a:r>
            <a:br>
              <a:rPr lang="de-DE" dirty="0" smtClean="0"/>
            </a:br>
            <a:r>
              <a:rPr lang="de-DE" sz="600" dirty="0" smtClean="0"/>
              <a:t/>
            </a:r>
            <a:br>
              <a:rPr lang="de-DE" sz="600" dirty="0" smtClean="0"/>
            </a:br>
            <a:r>
              <a:rPr lang="de-DE" dirty="0" smtClean="0"/>
              <a:t>Tauchflaschen</a:t>
            </a:r>
            <a:endParaRPr lang="de-DE" dirty="0"/>
          </a:p>
        </p:txBody>
      </p:sp>
      <p:sp>
        <p:nvSpPr>
          <p:cNvPr id="5" name="Inhaltsplatzhalter 2"/>
          <p:cNvSpPr txBox="1">
            <a:spLocks/>
          </p:cNvSpPr>
          <p:nvPr/>
        </p:nvSpPr>
        <p:spPr bwMode="auto">
          <a:xfrm>
            <a:off x="251520" y="1268760"/>
            <a:ext cx="8356922" cy="4567684"/>
          </a:xfrm>
          <a:prstGeom prst="rect">
            <a:avLst/>
          </a:prstGeom>
          <a:noFill/>
          <a:ln w="9525">
            <a:noFill/>
            <a:round/>
            <a:headEnd/>
            <a:tailEnd/>
          </a:ln>
        </p:spPr>
        <p:txBody>
          <a:bodyPr vert="horz" wrap="square" lIns="0" tIns="0" rIns="0" bIns="0" numCol="1" anchor="t" anchorCtr="0" compatLnSpc="1">
            <a:prstTxWarp prst="textNoShape">
              <a:avLst/>
            </a:prstTxWarp>
          </a:bodyPr>
          <a:lstStyle/>
          <a:p>
            <a:pPr marL="673100" marR="0" lvl="0" indent="-457200" algn="l" defTabSz="449263" rtl="0" eaLnBrk="0" fontAlgn="base" latinLnBrk="0" hangingPunct="0">
              <a:lnSpc>
                <a:spcPct val="100000"/>
              </a:lnSpc>
              <a:spcBef>
                <a:spcPts val="1200"/>
              </a:spcBef>
              <a:spcAft>
                <a:spcPts val="1200"/>
              </a:spcAft>
              <a:buClr>
                <a:srgbClr val="000000"/>
              </a:buClr>
              <a:buSzPct val="100000"/>
              <a:buFont typeface="Arial" charset="0"/>
              <a:buChar char="•"/>
              <a:tabLst>
                <a:tab pos="0" algn="l"/>
              </a:tabLst>
              <a:defRPr/>
            </a:pPr>
            <a:r>
              <a:rPr kumimoji="0" lang="de-DE" sz="2400" b="1" i="0" u="none" strike="noStrike" kern="0" cap="none" spc="0" normalizeH="0" baseline="0" noProof="0" dirty="0" smtClean="0">
                <a:ln>
                  <a:noFill/>
                </a:ln>
                <a:solidFill>
                  <a:srgbClr val="000000"/>
                </a:solidFill>
                <a:effectLst/>
                <a:uLnTx/>
                <a:uFillTx/>
                <a:latin typeface="Calibri" pitchFamily="34" charset="0"/>
                <a:ea typeface="+mn-ea"/>
                <a:cs typeface="Calibri" pitchFamily="34" charset="0"/>
              </a:rPr>
              <a:t>Festgelegte</a:t>
            </a:r>
            <a:r>
              <a:rPr kumimoji="0" lang="de-DE" sz="2400" b="1" i="0" u="none" strike="noStrike" kern="0" cap="none" spc="0" normalizeH="0" noProof="0" dirty="0" smtClean="0">
                <a:ln>
                  <a:noFill/>
                </a:ln>
                <a:solidFill>
                  <a:srgbClr val="000000"/>
                </a:solidFill>
                <a:effectLst/>
                <a:uLnTx/>
                <a:uFillTx/>
                <a:latin typeface="Calibri" pitchFamily="34" charset="0"/>
                <a:ea typeface="+mn-ea"/>
                <a:cs typeface="Calibri" pitchFamily="34" charset="0"/>
              </a:rPr>
              <a:t> MOD</a:t>
            </a:r>
          </a:p>
          <a:p>
            <a:pPr marL="673100" marR="0" lvl="0" indent="-457200" algn="l" defTabSz="449263" rtl="0" eaLnBrk="0" fontAlgn="base" latinLnBrk="0" hangingPunct="0">
              <a:lnSpc>
                <a:spcPct val="100000"/>
              </a:lnSpc>
              <a:spcBef>
                <a:spcPts val="1200"/>
              </a:spcBef>
              <a:spcAft>
                <a:spcPts val="1200"/>
              </a:spcAft>
              <a:buClr>
                <a:srgbClr val="000000"/>
              </a:buClr>
              <a:buSzPct val="100000"/>
              <a:buFont typeface="Arial" charset="0"/>
              <a:buChar char="•"/>
              <a:tabLst>
                <a:tab pos="0" algn="l"/>
              </a:tabLst>
              <a:defRPr/>
            </a:pPr>
            <a:r>
              <a:rPr lang="de-DE" sz="2400" b="1" kern="0" baseline="0" dirty="0" smtClean="0">
                <a:solidFill>
                  <a:srgbClr val="000000"/>
                </a:solidFill>
                <a:latin typeface="Calibri" pitchFamily="34" charset="0"/>
                <a:cs typeface="Calibri" pitchFamily="34" charset="0"/>
              </a:rPr>
              <a:t>Gemisch</a:t>
            </a:r>
          </a:p>
          <a:p>
            <a:pPr marL="673100" marR="0" lvl="0" indent="-457200" algn="l" defTabSz="449263" rtl="0" eaLnBrk="0" fontAlgn="base" latinLnBrk="0" hangingPunct="0">
              <a:lnSpc>
                <a:spcPct val="100000"/>
              </a:lnSpc>
              <a:spcBef>
                <a:spcPts val="1200"/>
              </a:spcBef>
              <a:spcAft>
                <a:spcPts val="1200"/>
              </a:spcAft>
              <a:buClr>
                <a:srgbClr val="000000"/>
              </a:buClr>
              <a:buSzPct val="100000"/>
              <a:buFont typeface="Arial" charset="0"/>
              <a:buChar char="•"/>
              <a:tabLst>
                <a:tab pos="0" algn="l"/>
              </a:tabLst>
              <a:defRPr/>
            </a:pPr>
            <a:r>
              <a:rPr kumimoji="0" lang="de-DE" sz="2400" b="1" i="0" u="none" strike="noStrike" kern="0" cap="none" spc="0" normalizeH="0" noProof="0" dirty="0" smtClean="0">
                <a:ln>
                  <a:noFill/>
                </a:ln>
                <a:solidFill>
                  <a:srgbClr val="000000"/>
                </a:solidFill>
                <a:effectLst/>
                <a:uLnTx/>
                <a:uFillTx/>
                <a:latin typeface="Calibri" pitchFamily="34" charset="0"/>
                <a:ea typeface="+mn-ea"/>
                <a:cs typeface="Calibri" pitchFamily="34" charset="0"/>
              </a:rPr>
              <a:t>Analyseergebnis O</a:t>
            </a:r>
            <a:r>
              <a:rPr kumimoji="0" lang="de-DE" sz="2400" b="1" i="0" u="none" strike="noStrike" kern="0" cap="none" spc="0" normalizeH="0" baseline="-25000" noProof="0" dirty="0" smtClean="0">
                <a:ln>
                  <a:noFill/>
                </a:ln>
                <a:solidFill>
                  <a:srgbClr val="000000"/>
                </a:solidFill>
                <a:effectLst/>
                <a:uLnTx/>
                <a:uFillTx/>
                <a:latin typeface="Calibri" pitchFamily="34" charset="0"/>
                <a:ea typeface="+mn-ea"/>
                <a:cs typeface="Calibri" pitchFamily="34" charset="0"/>
              </a:rPr>
              <a:t>2</a:t>
            </a:r>
          </a:p>
          <a:p>
            <a:pPr marL="673100" indent="-457200" eaLnBrk="0" hangingPunct="0">
              <a:lnSpc>
                <a:spcPct val="100000"/>
              </a:lnSpc>
              <a:spcBef>
                <a:spcPts val="1200"/>
              </a:spcBef>
              <a:spcAft>
                <a:spcPts val="1200"/>
              </a:spcAft>
              <a:buFont typeface="Arial" charset="0"/>
              <a:buChar char="•"/>
              <a:tabLst>
                <a:tab pos="0" algn="l"/>
              </a:tabLst>
            </a:pPr>
            <a:r>
              <a:rPr lang="de-DE" sz="2400" b="1" kern="0" dirty="0" smtClean="0">
                <a:solidFill>
                  <a:srgbClr val="000000"/>
                </a:solidFill>
                <a:latin typeface="Calibri" pitchFamily="34" charset="0"/>
                <a:cs typeface="Calibri" pitchFamily="34" charset="0"/>
              </a:rPr>
              <a:t>Analyseergebnis He</a:t>
            </a:r>
          </a:p>
          <a:p>
            <a:pPr marL="673100" indent="-457200" eaLnBrk="0" hangingPunct="0">
              <a:lnSpc>
                <a:spcPct val="100000"/>
              </a:lnSpc>
              <a:spcBef>
                <a:spcPts val="1200"/>
              </a:spcBef>
              <a:spcAft>
                <a:spcPts val="1200"/>
              </a:spcAft>
              <a:buFont typeface="Arial" charset="0"/>
              <a:buChar char="•"/>
              <a:tabLst>
                <a:tab pos="0" algn="l"/>
              </a:tabLst>
            </a:pPr>
            <a:r>
              <a:rPr lang="de-DE" sz="2400" b="1" kern="0" dirty="0" smtClean="0">
                <a:solidFill>
                  <a:srgbClr val="000000"/>
                </a:solidFill>
                <a:latin typeface="Calibri" pitchFamily="34" charset="0"/>
                <a:cs typeface="Calibri" pitchFamily="34" charset="0"/>
              </a:rPr>
              <a:t>Füller, Datum</a:t>
            </a:r>
          </a:p>
          <a:p>
            <a:pPr marL="673100" marR="0" lvl="0" indent="-457200" algn="l" defTabSz="449263" rtl="0" eaLnBrk="0" fontAlgn="base" latinLnBrk="0" hangingPunct="0">
              <a:lnSpc>
                <a:spcPct val="100000"/>
              </a:lnSpc>
              <a:spcBef>
                <a:spcPts val="1200"/>
              </a:spcBef>
              <a:spcAft>
                <a:spcPts val="1200"/>
              </a:spcAft>
              <a:buClr>
                <a:srgbClr val="000000"/>
              </a:buClr>
              <a:buSzPct val="100000"/>
              <a:buFont typeface="Arial" charset="0"/>
              <a:buChar char="•"/>
              <a:tabLst>
                <a:tab pos="0" algn="l"/>
              </a:tabLst>
              <a:defRPr/>
            </a:pPr>
            <a:endParaRPr kumimoji="0" lang="de-DE" sz="2400" b="1" i="0" u="none" strike="noStrike" kern="0" cap="none" spc="0" normalizeH="0" baseline="0" noProof="0" dirty="0" smtClean="0">
              <a:ln>
                <a:noFill/>
              </a:ln>
              <a:solidFill>
                <a:srgbClr val="000000"/>
              </a:solidFill>
              <a:effectLst/>
              <a:uLnTx/>
              <a:uFillTx/>
              <a:latin typeface="Calibri" pitchFamily="34" charset="0"/>
              <a:ea typeface="+mn-ea"/>
              <a:cs typeface="Calibri" pitchFamily="34" charset="0"/>
            </a:endParaRPr>
          </a:p>
          <a:p>
            <a:pPr marL="673100" marR="0" lvl="0" indent="-457200" algn="l" defTabSz="449263" rtl="0" eaLnBrk="0" fontAlgn="base" latinLnBrk="0" hangingPunct="0">
              <a:lnSpc>
                <a:spcPct val="100000"/>
              </a:lnSpc>
              <a:spcBef>
                <a:spcPts val="1200"/>
              </a:spcBef>
              <a:spcAft>
                <a:spcPts val="1200"/>
              </a:spcAft>
              <a:buClr>
                <a:srgbClr val="000000"/>
              </a:buClr>
              <a:buSzPct val="100000"/>
              <a:buFont typeface="Arial" charset="0"/>
              <a:buChar char="•"/>
              <a:tabLst>
                <a:tab pos="0" algn="l"/>
              </a:tabLst>
              <a:defRPr/>
            </a:pPr>
            <a:endParaRPr kumimoji="0" lang="de-DE" sz="2400" b="1" i="0" u="none" strike="noStrike" kern="0" cap="none" spc="0" normalizeH="0" baseline="0" noProof="0" dirty="0" smtClean="0">
              <a:ln>
                <a:noFill/>
              </a:ln>
              <a:solidFill>
                <a:srgbClr val="000000"/>
              </a:solidFill>
              <a:effectLst/>
              <a:uLnTx/>
              <a:uFillTx/>
              <a:latin typeface="Calibri" pitchFamily="34" charset="0"/>
              <a:ea typeface="+mn-ea"/>
              <a:cs typeface="Calibri" pitchFamily="34" charset="0"/>
            </a:endParaRPr>
          </a:p>
        </p:txBody>
      </p:sp>
      <p:sp>
        <p:nvSpPr>
          <p:cNvPr id="6" name="Rechteck 5"/>
          <p:cNvSpPr/>
          <p:nvPr/>
        </p:nvSpPr>
        <p:spPr bwMode="auto">
          <a:xfrm>
            <a:off x="3707904" y="1196752"/>
            <a:ext cx="2232248" cy="324036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1000"/>
              </a:lnSpc>
              <a:spcBef>
                <a:spcPct val="0"/>
              </a:spcBef>
              <a:spcAft>
                <a:spcPct val="0"/>
              </a:spcAft>
              <a:buClr>
                <a:srgbClr val="000000"/>
              </a:buClr>
              <a:buSzPct val="100000"/>
              <a:buFont typeface="Arial" charset="0"/>
              <a:buNone/>
              <a:tabLst/>
            </a:pPr>
            <a:endParaRPr kumimoji="0" lang="de-DE" sz="1800" b="0" i="0" u="none" strike="noStrike" cap="none" normalizeH="0" baseline="0" smtClean="0">
              <a:ln>
                <a:noFill/>
              </a:ln>
              <a:solidFill>
                <a:schemeClr val="bg1"/>
              </a:solidFill>
              <a:effectLst/>
              <a:latin typeface="Arial" charset="0"/>
            </a:endParaRPr>
          </a:p>
        </p:txBody>
      </p:sp>
      <p:cxnSp>
        <p:nvCxnSpPr>
          <p:cNvPr id="8" name="Gerade Verbindung 7"/>
          <p:cNvCxnSpPr/>
          <p:nvPr/>
        </p:nvCxnSpPr>
        <p:spPr bwMode="auto">
          <a:xfrm>
            <a:off x="3995936" y="1988840"/>
            <a:ext cx="1656184" cy="0"/>
          </a:xfrm>
          <a:prstGeom prst="line">
            <a:avLst/>
          </a:prstGeom>
          <a:solidFill>
            <a:srgbClr val="00B8FF"/>
          </a:solidFill>
          <a:ln w="31750" cap="flat" cmpd="sng" algn="ctr">
            <a:solidFill>
              <a:schemeClr val="tx1"/>
            </a:solidFill>
            <a:prstDash val="solid"/>
            <a:round/>
            <a:headEnd type="none" w="med" len="med"/>
            <a:tailEnd type="none" w="med" len="med"/>
          </a:ln>
          <a:effectLst/>
        </p:spPr>
      </p:cxnSp>
      <p:sp>
        <p:nvSpPr>
          <p:cNvPr id="11" name="Textfeld 10"/>
          <p:cNvSpPr txBox="1"/>
          <p:nvPr/>
        </p:nvSpPr>
        <p:spPr>
          <a:xfrm>
            <a:off x="3707904" y="1412776"/>
            <a:ext cx="2232248" cy="2884572"/>
          </a:xfrm>
          <a:prstGeom prst="rect">
            <a:avLst/>
          </a:prstGeom>
          <a:noFill/>
        </p:spPr>
        <p:txBody>
          <a:bodyPr wrap="square" rtlCol="0">
            <a:spAutoFit/>
          </a:bodyPr>
          <a:lstStyle/>
          <a:p>
            <a:pPr algn="ctr"/>
            <a:r>
              <a:rPr lang="de-DE" sz="3200" dirty="0" smtClean="0"/>
              <a:t>45m</a:t>
            </a:r>
          </a:p>
          <a:p>
            <a:pPr algn="ctr"/>
            <a:endParaRPr lang="de-DE" sz="3200" dirty="0" smtClean="0"/>
          </a:p>
          <a:p>
            <a:pPr algn="ctr"/>
            <a:r>
              <a:rPr lang="de-DE" sz="3200" dirty="0" err="1" smtClean="0"/>
              <a:t>Tx</a:t>
            </a:r>
            <a:r>
              <a:rPr lang="de-DE" sz="3200" dirty="0" smtClean="0"/>
              <a:t> 21/35</a:t>
            </a:r>
          </a:p>
          <a:p>
            <a:pPr algn="ctr"/>
            <a:r>
              <a:rPr lang="de-DE" sz="3200" dirty="0" smtClean="0"/>
              <a:t>21,4 % O</a:t>
            </a:r>
            <a:r>
              <a:rPr lang="de-DE" sz="3200" baseline="-25000" dirty="0" smtClean="0"/>
              <a:t>2</a:t>
            </a:r>
          </a:p>
          <a:p>
            <a:pPr algn="ctr"/>
            <a:r>
              <a:rPr lang="de-DE" sz="3200" dirty="0" smtClean="0"/>
              <a:t>35,2 % He</a:t>
            </a:r>
          </a:p>
          <a:p>
            <a:pPr algn="ctr"/>
            <a:r>
              <a:rPr lang="de-DE" sz="3200" dirty="0" smtClean="0"/>
              <a:t>Kaufmann,01.04.12</a:t>
            </a:r>
            <a:endParaRPr lang="de-DE" sz="3200" dirty="0"/>
          </a:p>
        </p:txBody>
      </p:sp>
      <p:pic>
        <p:nvPicPr>
          <p:cNvPr id="126977" name="Picture 1"/>
          <p:cNvPicPr>
            <a:picLocks noChangeAspect="1" noChangeArrowheads="1"/>
          </p:cNvPicPr>
          <p:nvPr/>
        </p:nvPicPr>
        <p:blipFill>
          <a:blip r:embed="rId2" cstate="print"/>
          <a:srcRect/>
          <a:stretch>
            <a:fillRect/>
          </a:stretch>
        </p:blipFill>
        <p:spPr bwMode="auto">
          <a:xfrm>
            <a:off x="5940152" y="1196751"/>
            <a:ext cx="2736304" cy="395838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Gasanalyse</a:t>
            </a:r>
            <a:br>
              <a:rPr lang="de-DE" dirty="0" smtClean="0"/>
            </a:br>
            <a:endParaRPr lang="de-DE" dirty="0"/>
          </a:p>
        </p:txBody>
      </p:sp>
      <p:sp>
        <p:nvSpPr>
          <p:cNvPr id="3" name="Inhaltsplatzhalter 2"/>
          <p:cNvSpPr>
            <a:spLocks noGrp="1"/>
          </p:cNvSpPr>
          <p:nvPr>
            <p:ph idx="1"/>
          </p:nvPr>
        </p:nvSpPr>
        <p:spPr>
          <a:xfrm>
            <a:off x="457200" y="1052736"/>
            <a:ext cx="8075240" cy="5616624"/>
          </a:xfrm>
        </p:spPr>
        <p:txBody>
          <a:bodyPr/>
          <a:lstStyle/>
          <a:p>
            <a:r>
              <a:rPr lang="de-DE" b="0" dirty="0" smtClean="0"/>
              <a:t>Es </a:t>
            </a:r>
            <a:r>
              <a:rPr lang="de-DE" u="sng" dirty="0" smtClean="0"/>
              <a:t>muss immer </a:t>
            </a:r>
            <a:r>
              <a:rPr lang="de-DE" b="0" dirty="0" smtClean="0"/>
              <a:t>sichergestellt werden, dass die verwendeten Gase sich in ihrer Zusammensetzung mit der TG-Planung decken!</a:t>
            </a:r>
          </a:p>
          <a:p>
            <a:r>
              <a:rPr lang="de-DE" b="0" dirty="0" smtClean="0"/>
              <a:t>Daher werden die verwendeten Gase typischerweise</a:t>
            </a:r>
            <a:r>
              <a:rPr lang="de-DE" dirty="0" smtClean="0"/>
              <a:t> unmittelbar </a:t>
            </a:r>
            <a:r>
              <a:rPr lang="de-DE" b="0" dirty="0" smtClean="0"/>
              <a:t>vor dem TG Benutzung analysiert.</a:t>
            </a:r>
          </a:p>
          <a:p>
            <a:r>
              <a:rPr lang="de-DE" b="0" dirty="0" smtClean="0"/>
              <a:t>Eine Abweichung von ± 5% beim Heliumanteil wird in Bezug auf den Dekompressionsplan als Vertretbar </a:t>
            </a:r>
            <a:r>
              <a:rPr lang="de-DE" b="0" dirty="0" smtClean="0"/>
              <a:t>angesehen</a:t>
            </a:r>
            <a:r>
              <a:rPr lang="de-DE" b="0" baseline="30000" dirty="0" smtClean="0"/>
              <a:t>1</a:t>
            </a:r>
            <a:r>
              <a:rPr lang="de-DE" b="0" dirty="0" smtClean="0"/>
              <a:t>. </a:t>
            </a:r>
            <a:r>
              <a:rPr lang="de-DE" dirty="0" smtClean="0">
                <a:solidFill>
                  <a:srgbClr val="FF0000"/>
                </a:solidFill>
              </a:rPr>
              <a:t>Ggf. MOD Verschiebung beachten!</a:t>
            </a:r>
          </a:p>
          <a:p>
            <a:r>
              <a:rPr lang="de-DE" b="0" dirty="0" smtClean="0"/>
              <a:t>Eine Abweichung von ± 1% beim Sauerstoffanteil wird in Bezug auf den Dekompressionsplan als Vertretbar </a:t>
            </a:r>
            <a:r>
              <a:rPr lang="de-DE" b="0" dirty="0" smtClean="0"/>
              <a:t>angesehen</a:t>
            </a:r>
            <a:r>
              <a:rPr lang="de-DE" b="0" baseline="30000" dirty="0"/>
              <a:t>1</a:t>
            </a:r>
            <a:r>
              <a:rPr lang="de-DE" b="0" dirty="0" smtClean="0"/>
              <a:t>.</a:t>
            </a:r>
            <a:r>
              <a:rPr lang="de-DE" dirty="0" smtClean="0">
                <a:solidFill>
                  <a:srgbClr val="FF0000"/>
                </a:solidFill>
              </a:rPr>
              <a:t> </a:t>
            </a:r>
            <a:r>
              <a:rPr lang="de-DE" dirty="0" smtClean="0">
                <a:solidFill>
                  <a:srgbClr val="FF0000"/>
                </a:solidFill>
              </a:rPr>
              <a:t>Ggf. MOD Verschiebung beachten</a:t>
            </a:r>
            <a:r>
              <a:rPr lang="de-DE" dirty="0" smtClean="0">
                <a:solidFill>
                  <a:srgbClr val="FF0000"/>
                </a:solidFill>
              </a:rPr>
              <a:t>!</a:t>
            </a:r>
          </a:p>
          <a:p>
            <a:pPr marL="216000" indent="0">
              <a:buNone/>
            </a:pPr>
            <a:r>
              <a:rPr lang="de-DE" sz="1100" b="0" baseline="30000" dirty="0" smtClean="0"/>
              <a:t>1 </a:t>
            </a:r>
            <a:r>
              <a:rPr lang="de-DE" sz="1100" b="0" dirty="0" smtClean="0"/>
              <a:t>VDST-Ordnung </a:t>
            </a:r>
            <a:r>
              <a:rPr lang="de-DE" sz="1100" b="0" dirty="0" err="1" smtClean="0"/>
              <a:t>Nitrox</a:t>
            </a:r>
            <a:r>
              <a:rPr lang="de-DE" sz="1100" b="0" dirty="0" smtClean="0"/>
              <a:t> &amp; Technisches Tauchen - Ausführungsbestimmungen</a:t>
            </a:r>
            <a:endParaRPr lang="de-DE" sz="1100" dirty="0" smtClean="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Genauigkeiten von Gasanalysen</a:t>
            </a:r>
            <a:br>
              <a:rPr lang="de-DE" dirty="0" smtClean="0"/>
            </a:br>
            <a:endParaRPr lang="de-DE" dirty="0"/>
          </a:p>
        </p:txBody>
      </p:sp>
      <p:sp>
        <p:nvSpPr>
          <p:cNvPr id="3" name="Inhaltsplatzhalter 2"/>
          <p:cNvSpPr>
            <a:spLocks noGrp="1"/>
          </p:cNvSpPr>
          <p:nvPr>
            <p:ph idx="1"/>
          </p:nvPr>
        </p:nvSpPr>
        <p:spPr/>
        <p:txBody>
          <a:bodyPr/>
          <a:lstStyle/>
          <a:p>
            <a:r>
              <a:rPr lang="de-DE" dirty="0" smtClean="0">
                <a:solidFill>
                  <a:schemeClr val="tx1"/>
                </a:solidFill>
              </a:rPr>
              <a:t>Genauigkeit der Messgeräte beachten!</a:t>
            </a:r>
          </a:p>
          <a:p>
            <a:r>
              <a:rPr lang="de-DE" dirty="0" smtClean="0">
                <a:solidFill>
                  <a:schemeClr val="tx1"/>
                </a:solidFill>
              </a:rPr>
              <a:t>Typische Genauigkeiten </a:t>
            </a:r>
            <a:r>
              <a:rPr lang="de-DE" b="0" dirty="0" smtClean="0">
                <a:solidFill>
                  <a:schemeClr val="tx1"/>
                </a:solidFill>
              </a:rPr>
              <a:t>von gebräuchlichen Analysatoren</a:t>
            </a:r>
          </a:p>
          <a:p>
            <a:pPr lvl="1"/>
            <a:r>
              <a:rPr lang="de-DE" b="0" dirty="0" smtClean="0"/>
              <a:t>± 0.5% (</a:t>
            </a:r>
            <a:r>
              <a:rPr lang="de-DE" dirty="0" err="1" smtClean="0"/>
              <a:t>Analox</a:t>
            </a:r>
            <a:r>
              <a:rPr lang="de-DE" dirty="0" smtClean="0"/>
              <a:t> 8000 </a:t>
            </a:r>
            <a:r>
              <a:rPr lang="de-DE" b="0" dirty="0" smtClean="0"/>
              <a:t>Helium-</a:t>
            </a:r>
            <a:r>
              <a:rPr lang="de-DE" b="0" dirty="0" err="1" smtClean="0"/>
              <a:t>Analyser</a:t>
            </a:r>
            <a:r>
              <a:rPr lang="de-DE" dirty="0" smtClean="0"/>
              <a:t>)</a:t>
            </a:r>
          </a:p>
          <a:p>
            <a:pPr lvl="1"/>
            <a:r>
              <a:rPr lang="de-DE" b="0" dirty="0" smtClean="0"/>
              <a:t>± 1% </a:t>
            </a:r>
            <a:r>
              <a:rPr lang="de-DE" dirty="0" smtClean="0"/>
              <a:t>(</a:t>
            </a:r>
            <a:r>
              <a:rPr lang="de-DE" dirty="0" err="1" smtClean="0"/>
              <a:t>Helilyzer</a:t>
            </a:r>
            <a:r>
              <a:rPr lang="de-DE" dirty="0" smtClean="0"/>
              <a:t> von </a:t>
            </a:r>
            <a:r>
              <a:rPr lang="de-DE" dirty="0" err="1" smtClean="0"/>
              <a:t>Sumtec</a:t>
            </a:r>
            <a:r>
              <a:rPr lang="de-DE" dirty="0" smtClean="0"/>
              <a:t>)</a:t>
            </a:r>
          </a:p>
          <a:p>
            <a:pPr lvl="1"/>
            <a:r>
              <a:rPr lang="de-DE" b="0" dirty="0" smtClean="0"/>
              <a:t>± 0.5% </a:t>
            </a:r>
            <a:r>
              <a:rPr lang="de-DE" dirty="0" smtClean="0"/>
              <a:t>(NRC O2-Analyser)</a:t>
            </a:r>
          </a:p>
          <a:p>
            <a:pPr lvl="1"/>
            <a:r>
              <a:rPr lang="de-DE" b="0" dirty="0" smtClean="0"/>
              <a:t>± 0.1% ± Digit </a:t>
            </a:r>
            <a:r>
              <a:rPr lang="de-DE" dirty="0" smtClean="0"/>
              <a:t>(GOX 100 O2-Analyser)</a:t>
            </a:r>
          </a:p>
          <a:p>
            <a:pPr lvl="1"/>
            <a:r>
              <a:rPr lang="de-DE" b="0" dirty="0" smtClean="0"/>
              <a:t>± 2.0% O2 und Helium </a:t>
            </a:r>
            <a:r>
              <a:rPr lang="de-DE" dirty="0" smtClean="0"/>
              <a:t>(</a:t>
            </a:r>
            <a:r>
              <a:rPr lang="pt-BR" dirty="0" smtClean="0"/>
              <a:t>DE-OX SUB HE &amp; O2 Analyser)</a:t>
            </a:r>
            <a:endParaRPr lang="de-DE" dirty="0" smtClean="0">
              <a:solidFill>
                <a:schemeClr val="tx1"/>
              </a:solidFill>
            </a:endParaRPr>
          </a:p>
          <a:p>
            <a:r>
              <a:rPr lang="de-DE" b="0" dirty="0" smtClean="0">
                <a:solidFill>
                  <a:schemeClr val="tx1"/>
                </a:solidFill>
              </a:rPr>
              <a:t>Die Angaben gelten unter Standard-Bedingungen: </a:t>
            </a:r>
            <a:r>
              <a:rPr lang="de-DE" dirty="0" smtClean="0"/>
              <a:t>1013 </a:t>
            </a:r>
            <a:r>
              <a:rPr lang="de-DE" dirty="0" err="1" smtClean="0"/>
              <a:t>hPa</a:t>
            </a:r>
            <a:r>
              <a:rPr lang="de-DE" dirty="0" smtClean="0"/>
              <a:t>, 25 °C, Trockene Luft </a:t>
            </a:r>
            <a:r>
              <a:rPr lang="de-DE" u="sng" dirty="0" smtClean="0"/>
              <a:t>und nur</a:t>
            </a:r>
            <a:r>
              <a:rPr lang="de-DE" b="0" dirty="0" smtClean="0"/>
              <a:t> für </a:t>
            </a:r>
            <a:r>
              <a:rPr lang="de-DE" dirty="0" smtClean="0"/>
              <a:t>neue Sensoren!</a:t>
            </a:r>
            <a:endParaRPr lang="de-DE" b="0" dirty="0" smtClean="0">
              <a:solidFill>
                <a:schemeClr val="tx1"/>
              </a:solidFill>
            </a:endParaRPr>
          </a:p>
          <a:p>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nach Abschluss des Kurses</a:t>
            </a:r>
            <a:br>
              <a:rPr lang="de-DE" dirty="0" smtClean="0"/>
            </a:br>
            <a:endParaRPr lang="de-DE" dirty="0"/>
          </a:p>
        </p:txBody>
      </p:sp>
      <p:sp>
        <p:nvSpPr>
          <p:cNvPr id="3" name="Inhaltsplatzhalter 2"/>
          <p:cNvSpPr>
            <a:spLocks noGrp="1"/>
          </p:cNvSpPr>
          <p:nvPr>
            <p:ph idx="1"/>
          </p:nvPr>
        </p:nvSpPr>
        <p:spPr/>
        <p:txBody>
          <a:bodyPr/>
          <a:lstStyle/>
          <a:p>
            <a:pPr>
              <a:buNone/>
            </a:pPr>
            <a:r>
              <a:rPr lang="de-DE" dirty="0" smtClean="0"/>
              <a:t>Nach Abschluss des </a:t>
            </a:r>
            <a:r>
              <a:rPr lang="de-DE" dirty="0" err="1" smtClean="0"/>
              <a:t>Triox</a:t>
            </a:r>
            <a:r>
              <a:rPr lang="de-DE" dirty="0" smtClean="0"/>
              <a:t>-Kurses könnt ihr:</a:t>
            </a:r>
          </a:p>
          <a:p>
            <a:r>
              <a:rPr lang="de-DE" b="0" dirty="0" smtClean="0"/>
              <a:t>die besonderen Schwierigkeiten bei </a:t>
            </a:r>
            <a:r>
              <a:rPr lang="de-DE" b="0" dirty="0" err="1" smtClean="0"/>
              <a:t>Triox</a:t>
            </a:r>
            <a:r>
              <a:rPr lang="de-DE" b="0" dirty="0" smtClean="0"/>
              <a:t>-Tauchgängen sicher beherrschen,</a:t>
            </a:r>
          </a:p>
          <a:p>
            <a:r>
              <a:rPr lang="de-DE" b="0" dirty="0" smtClean="0"/>
              <a:t>die die Ausrüstung den Tauchgangsanforderungen entsprechend konfigurieren,</a:t>
            </a:r>
          </a:p>
          <a:p>
            <a:r>
              <a:rPr lang="de-DE" b="0" dirty="0" smtClean="0"/>
              <a:t>sichere Tauchgänge innerhalb der der genannten Grenzen durchführen, sowie</a:t>
            </a:r>
          </a:p>
          <a:p>
            <a:r>
              <a:rPr lang="de-DE" b="0" dirty="0" smtClean="0"/>
              <a:t>die Vorsichtsregeln und die Voraussetzung zum sicheren Umgang mit Triox und Sauerstoff benennen.</a:t>
            </a: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Inhaltsplatzhalter 2"/>
          <p:cNvSpPr>
            <a:spLocks noGrp="1"/>
          </p:cNvSpPr>
          <p:nvPr>
            <p:ph idx="1"/>
          </p:nvPr>
        </p:nvSpPr>
        <p:spPr>
          <a:xfrm>
            <a:off x="457200" y="1196752"/>
            <a:ext cx="8223250" cy="4927823"/>
          </a:xfrm>
        </p:spPr>
        <p:txBody>
          <a:bodyPr/>
          <a:lstStyle/>
          <a:p>
            <a:pPr marL="673100"/>
            <a:r>
              <a:rPr lang="de-DE" dirty="0" smtClean="0">
                <a:ln>
                  <a:noFill/>
                </a:ln>
              </a:rPr>
              <a:t>Wer Tauchflaschen für andere füllt, ist für den ordnungsgemäßen Zustand der Flasche verantwortlich (Betriebssicherheitsverordnung).</a:t>
            </a:r>
          </a:p>
          <a:p>
            <a:pPr marL="673100">
              <a:spcBef>
                <a:spcPts val="0"/>
              </a:spcBef>
              <a:spcAft>
                <a:spcPts val="600"/>
              </a:spcAft>
            </a:pPr>
            <a:r>
              <a:rPr lang="de-DE" dirty="0" smtClean="0">
                <a:ln>
                  <a:noFill/>
                </a:ln>
              </a:rPr>
              <a:t>Wer darf Füllen/Mischen?</a:t>
            </a:r>
          </a:p>
          <a:p>
            <a:pPr marL="935038" lvl="1">
              <a:spcBef>
                <a:spcPts val="600"/>
              </a:spcBef>
              <a:spcAft>
                <a:spcPts val="600"/>
              </a:spcAft>
            </a:pPr>
            <a:r>
              <a:rPr lang="de-DE" b="0" dirty="0" smtClean="0">
                <a:ln>
                  <a:noFill/>
                </a:ln>
              </a:rPr>
              <a:t>Personen über 18 Jahre: </a:t>
            </a:r>
          </a:p>
          <a:p>
            <a:pPr marL="935038" lvl="1">
              <a:spcBef>
                <a:spcPts val="600"/>
              </a:spcBef>
              <a:spcAft>
                <a:spcPts val="600"/>
              </a:spcAft>
            </a:pPr>
            <a:r>
              <a:rPr lang="de-DE" b="0" dirty="0" smtClean="0">
                <a:ln>
                  <a:noFill/>
                </a:ln>
              </a:rPr>
              <a:t>Mit Sachkunde, Kenntnis der  </a:t>
            </a:r>
            <a:br>
              <a:rPr lang="de-DE" b="0" dirty="0" smtClean="0">
                <a:ln>
                  <a:noFill/>
                </a:ln>
              </a:rPr>
            </a:br>
            <a:r>
              <a:rPr lang="de-DE" b="0" dirty="0" smtClean="0">
                <a:ln>
                  <a:noFill/>
                </a:ln>
              </a:rPr>
              <a:t>Betriebsanleitung und der Sicherheitsregeln</a:t>
            </a:r>
            <a:br>
              <a:rPr lang="de-DE" b="0" dirty="0" smtClean="0">
                <a:ln>
                  <a:noFill/>
                </a:ln>
              </a:rPr>
            </a:br>
            <a:r>
              <a:rPr lang="de-DE" b="0" dirty="0" smtClean="0">
                <a:ln>
                  <a:noFill/>
                </a:ln>
              </a:rPr>
              <a:t>(z. B. DTSA – Gasmischer)</a:t>
            </a:r>
          </a:p>
          <a:p>
            <a:pPr marL="935038" lvl="1">
              <a:spcBef>
                <a:spcPts val="600"/>
              </a:spcBef>
              <a:spcAft>
                <a:spcPts val="600"/>
              </a:spcAft>
            </a:pPr>
            <a:r>
              <a:rPr lang="de-DE" b="0" dirty="0" smtClean="0">
                <a:ln>
                  <a:noFill/>
                </a:ln>
              </a:rPr>
              <a:t>mit Zuverlässigkeit</a:t>
            </a:r>
          </a:p>
          <a:p>
            <a:pPr marL="935038" lvl="1">
              <a:spcBef>
                <a:spcPts val="600"/>
              </a:spcBef>
              <a:spcAft>
                <a:spcPts val="600"/>
              </a:spcAft>
            </a:pPr>
            <a:r>
              <a:rPr lang="de-DE" b="0" dirty="0" smtClean="0">
                <a:ln>
                  <a:noFill/>
                </a:ln>
              </a:rPr>
              <a:t>Andere Personen nur unter Aufsicht.</a:t>
            </a:r>
          </a:p>
          <a:p>
            <a:pPr marL="673100"/>
            <a:endParaRPr lang="de-DE" b="0" dirty="0" smtClean="0">
              <a:ln>
                <a:noFill/>
              </a:ln>
            </a:endParaRPr>
          </a:p>
        </p:txBody>
      </p:sp>
      <p:sp>
        <p:nvSpPr>
          <p:cNvPr id="19459" name="Titel 1"/>
          <p:cNvSpPr>
            <a:spLocks noGrp="1"/>
          </p:cNvSpPr>
          <p:nvPr>
            <p:ph type="title"/>
          </p:nvPr>
        </p:nvSpPr>
        <p:spPr/>
        <p:txBody>
          <a:bodyPr/>
          <a:lstStyle/>
          <a:p>
            <a:r>
              <a:rPr lang="de-DE" dirty="0" smtClean="0"/>
              <a:t>Wer darf Gase herstellen?</a:t>
            </a:r>
            <a:br>
              <a:rPr lang="de-DE" dirty="0" smtClean="0"/>
            </a:br>
            <a:endParaRPr lang="de-DE" dirty="0" smtClean="0"/>
          </a:p>
        </p:txBody>
      </p:sp>
      <p:sp>
        <p:nvSpPr>
          <p:cNvPr id="4" name="Textfeld 3"/>
          <p:cNvSpPr txBox="1">
            <a:spLocks noChangeArrowheads="1"/>
          </p:cNvSpPr>
          <p:nvPr/>
        </p:nvSpPr>
        <p:spPr bwMode="auto">
          <a:xfrm>
            <a:off x="0" y="6641976"/>
            <a:ext cx="3024336" cy="216024"/>
          </a:xfrm>
          <a:prstGeom prst="rect">
            <a:avLst/>
          </a:prstGeom>
          <a:noFill/>
          <a:ln w="9525">
            <a:noFill/>
            <a:miter lim="800000"/>
            <a:headEnd/>
            <a:tailEnd/>
          </a:ln>
        </p:spPr>
        <p:txBody>
          <a:bodyPr wrap="square">
            <a:spAutoFit/>
          </a:bodyPr>
          <a:lstStyle/>
          <a:p>
            <a:pPr algn="ctr"/>
            <a:r>
              <a:rPr lang="de-DE" sz="1000" dirty="0" smtClean="0">
                <a:solidFill>
                  <a:schemeClr val="tx1"/>
                </a:solidFill>
              </a:rPr>
              <a:t>In Anlehnung an  den  VDST Lehrfoliensatz 2010</a:t>
            </a:r>
            <a:endParaRPr lang="de-DE" sz="10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liennummernplatzhalter 1"/>
          <p:cNvSpPr>
            <a:spLocks noGrp="1"/>
          </p:cNvSpPr>
          <p:nvPr>
            <p:ph type="sldNum" sz="quarter" idx="4294967295"/>
          </p:nvPr>
        </p:nvSpPr>
        <p:spPr bwMode="auto">
          <a:xfrm>
            <a:off x="141288" y="6248400"/>
            <a:ext cx="1905000" cy="457200"/>
          </a:xfrm>
          <a:prstGeom prst="rect">
            <a:avLst/>
          </a:prstGeom>
          <a:noFill/>
          <a:ln>
            <a:miter lim="800000"/>
            <a:headEnd/>
            <a:tailEnd/>
          </a:ln>
        </p:spPr>
        <p:txBody>
          <a:bodyPr/>
          <a:lstStyle/>
          <a:p>
            <a:fld id="{1BAF31C6-77EC-4C76-BCF7-0266BF97291E}" type="slidenum">
              <a:rPr lang="de-DE"/>
              <a:pPr/>
              <a:t>71</a:t>
            </a:fld>
            <a:endParaRPr lang="de-DE"/>
          </a:p>
        </p:txBody>
      </p:sp>
      <p:sp>
        <p:nvSpPr>
          <p:cNvPr id="1028" name="Text Box 3"/>
          <p:cNvSpPr txBox="1">
            <a:spLocks noChangeArrowheads="1"/>
          </p:cNvSpPr>
          <p:nvPr/>
        </p:nvSpPr>
        <p:spPr bwMode="auto">
          <a:xfrm>
            <a:off x="7566025" y="1135063"/>
            <a:ext cx="184150" cy="315912"/>
          </a:xfrm>
          <a:prstGeom prst="rect">
            <a:avLst/>
          </a:prstGeom>
          <a:noFill/>
          <a:ln w="9525">
            <a:noFill/>
            <a:miter lim="800000"/>
            <a:headEnd/>
            <a:tailEnd/>
          </a:ln>
        </p:spPr>
        <p:txBody>
          <a:bodyPr>
            <a:spAutoFit/>
          </a:bodyPr>
          <a:lstStyle/>
          <a:p>
            <a:pPr>
              <a:spcBef>
                <a:spcPct val="50000"/>
              </a:spcBef>
            </a:pPr>
            <a:endParaRPr lang="de-DE">
              <a:latin typeface="Arial Black" pitchFamily="34" charset="0"/>
            </a:endParaRPr>
          </a:p>
        </p:txBody>
      </p:sp>
      <p:graphicFrame>
        <p:nvGraphicFramePr>
          <p:cNvPr id="1026" name="Object 0"/>
          <p:cNvGraphicFramePr>
            <a:graphicFrameLocks noChangeAspect="1"/>
          </p:cNvGraphicFramePr>
          <p:nvPr/>
        </p:nvGraphicFramePr>
        <p:xfrm>
          <a:off x="1905000" y="4845050"/>
          <a:ext cx="4953000" cy="985838"/>
        </p:xfrm>
        <a:graphic>
          <a:graphicData uri="http://schemas.openxmlformats.org/presentationml/2006/ole">
            <mc:AlternateContent xmlns:mc="http://schemas.openxmlformats.org/markup-compatibility/2006">
              <mc:Choice xmlns:v="urn:schemas-microsoft-com:vml" Requires="v">
                <p:oleObj spid="_x0000_s1027" name="CorelDRAW!" r:id="rId4" imgW="6059520" imgH="986400" progId="">
                  <p:embed/>
                </p:oleObj>
              </mc:Choice>
              <mc:Fallback>
                <p:oleObj name="CorelDRAW!" r:id="rId4" imgW="6059520" imgH="986400" progId="">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845050"/>
                        <a:ext cx="4953000"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11"/>
          <p:cNvSpPr txBox="1">
            <a:spLocks noChangeArrowheads="1"/>
          </p:cNvSpPr>
          <p:nvPr/>
        </p:nvSpPr>
        <p:spPr bwMode="auto">
          <a:xfrm>
            <a:off x="838200" y="5454650"/>
            <a:ext cx="2667000" cy="989013"/>
          </a:xfrm>
          <a:prstGeom prst="rect">
            <a:avLst/>
          </a:prstGeom>
          <a:noFill/>
          <a:ln w="9525">
            <a:noFill/>
            <a:miter lim="800000"/>
            <a:headEnd/>
            <a:tailEnd/>
          </a:ln>
        </p:spPr>
        <p:txBody>
          <a:bodyPr>
            <a:spAutoFit/>
          </a:bodyPr>
          <a:lstStyle/>
          <a:p>
            <a:pPr>
              <a:spcBef>
                <a:spcPct val="50000"/>
              </a:spcBef>
            </a:pPr>
            <a:r>
              <a:rPr lang="de-DE" b="1">
                <a:solidFill>
                  <a:schemeClr val="tx1"/>
                </a:solidFill>
              </a:rPr>
              <a:t>Ein Tropfen Wasser in einer 10 l-Flasche ist bereits die Grenze der DIN EN 12021</a:t>
            </a:r>
          </a:p>
        </p:txBody>
      </p:sp>
      <p:sp>
        <p:nvSpPr>
          <p:cNvPr id="1030" name="Text Box 12"/>
          <p:cNvSpPr txBox="1">
            <a:spLocks noChangeArrowheads="1"/>
          </p:cNvSpPr>
          <p:nvPr/>
        </p:nvSpPr>
        <p:spPr bwMode="auto">
          <a:xfrm>
            <a:off x="5148263" y="5464175"/>
            <a:ext cx="3095625" cy="989013"/>
          </a:xfrm>
          <a:prstGeom prst="rect">
            <a:avLst/>
          </a:prstGeom>
          <a:noFill/>
          <a:ln w="9525">
            <a:noFill/>
            <a:miter lim="800000"/>
            <a:headEnd/>
            <a:tailEnd/>
          </a:ln>
        </p:spPr>
        <p:txBody>
          <a:bodyPr>
            <a:spAutoFit/>
          </a:bodyPr>
          <a:lstStyle/>
          <a:p>
            <a:pPr>
              <a:spcBef>
                <a:spcPct val="50000"/>
              </a:spcBef>
            </a:pPr>
            <a:r>
              <a:rPr lang="de-DE" b="1">
                <a:solidFill>
                  <a:schemeClr val="tx1"/>
                </a:solidFill>
              </a:rPr>
              <a:t>Zwei Tropfen Wasser entsprechen einer Luft-Sättigung bei 20</a:t>
            </a:r>
            <a:r>
              <a:rPr lang="de-DE" b="1" baseline="30000">
                <a:solidFill>
                  <a:schemeClr val="tx1"/>
                </a:solidFill>
              </a:rPr>
              <a:t>0</a:t>
            </a:r>
            <a:r>
              <a:rPr lang="de-DE" b="1">
                <a:solidFill>
                  <a:schemeClr val="tx1"/>
                </a:solidFill>
              </a:rPr>
              <a:t>C - Vereisungsgefahr !</a:t>
            </a:r>
          </a:p>
        </p:txBody>
      </p:sp>
      <p:sp>
        <p:nvSpPr>
          <p:cNvPr id="17" name="Titel 1"/>
          <p:cNvSpPr txBox="1">
            <a:spLocks/>
          </p:cNvSpPr>
          <p:nvPr/>
        </p:nvSpPr>
        <p:spPr>
          <a:xfrm>
            <a:off x="468313" y="333375"/>
            <a:ext cx="6407150" cy="1181100"/>
          </a:xfrm>
          <a:prstGeom prst="rect">
            <a:avLst/>
          </a:prstGeom>
        </p:spPr>
        <p:txBody>
          <a:bodyPr/>
          <a:lstStyle/>
          <a:p>
            <a:pPr algn="ctr" eaLnBrk="0" hangingPunct="0">
              <a:lnSpc>
                <a:spcPct val="76000"/>
              </a:lnSpc>
              <a:buClr>
                <a:srgbClr val="004376"/>
              </a:buClr>
              <a:defRPr/>
            </a:pPr>
            <a:r>
              <a:rPr lang="de-DE" sz="2800" b="1" kern="0" dirty="0">
                <a:solidFill>
                  <a:srgbClr val="004376"/>
                </a:solidFill>
                <a:latin typeface="Calibri" pitchFamily="34" charset="0"/>
                <a:ea typeface="+mj-ea"/>
                <a:cs typeface="Calibri" pitchFamily="34" charset="0"/>
              </a:rPr>
              <a:t>Feuchtigkeit in der Flasche</a:t>
            </a:r>
            <a:br>
              <a:rPr lang="de-DE" sz="2800" b="1" kern="0" dirty="0">
                <a:solidFill>
                  <a:srgbClr val="004376"/>
                </a:solidFill>
                <a:latin typeface="Calibri" pitchFamily="34" charset="0"/>
                <a:ea typeface="+mj-ea"/>
                <a:cs typeface="Calibri" pitchFamily="34" charset="0"/>
              </a:rPr>
            </a:br>
            <a:endParaRPr lang="de-DE" sz="2800" b="1" kern="0" dirty="0">
              <a:solidFill>
                <a:srgbClr val="004376"/>
              </a:solidFill>
              <a:latin typeface="Calibri" pitchFamily="34" charset="0"/>
              <a:ea typeface="+mj-ea"/>
              <a:cs typeface="Calibri" pitchFamily="34" charset="0"/>
            </a:endParaRPr>
          </a:p>
        </p:txBody>
      </p:sp>
      <p:sp>
        <p:nvSpPr>
          <p:cNvPr id="14" name="Inhaltsplatzhalter 2"/>
          <p:cNvSpPr txBox="1">
            <a:spLocks/>
          </p:cNvSpPr>
          <p:nvPr/>
        </p:nvSpPr>
        <p:spPr>
          <a:xfrm>
            <a:off x="457200" y="1341438"/>
            <a:ext cx="8223250" cy="3743325"/>
          </a:xfrm>
          <a:prstGeom prst="rect">
            <a:avLst/>
          </a:prstGeom>
        </p:spPr>
        <p:txBody>
          <a:bodyPr>
            <a:noAutofit/>
          </a:bodyPr>
          <a:lstStyle/>
          <a:p>
            <a:pPr marL="673100" indent="-457200" eaLnBrk="0" hangingPunct="0">
              <a:lnSpc>
                <a:spcPct val="100000"/>
              </a:lnSpc>
              <a:spcBef>
                <a:spcPts val="1200"/>
              </a:spcBef>
              <a:spcAft>
                <a:spcPts val="1200"/>
              </a:spcAft>
              <a:buFont typeface="Arial" charset="0"/>
              <a:buChar char="•"/>
              <a:tabLst>
                <a:tab pos="0" algn="l"/>
              </a:tabLst>
              <a:defRPr/>
            </a:pPr>
            <a:r>
              <a:rPr lang="de-DE" sz="2400" b="1" kern="0" dirty="0">
                <a:ln w="0">
                  <a:noFill/>
                </a:ln>
                <a:solidFill>
                  <a:srgbClr val="000000"/>
                </a:solidFill>
                <a:latin typeface="Calibri" pitchFamily="34" charset="0"/>
                <a:cs typeface="Calibri" pitchFamily="34" charset="0"/>
              </a:rPr>
              <a:t>Trotz Einsatz von </a:t>
            </a:r>
            <a:r>
              <a:rPr lang="de-DE" sz="2400" b="1" kern="0" dirty="0" err="1">
                <a:ln w="0">
                  <a:noFill/>
                </a:ln>
                <a:solidFill>
                  <a:srgbClr val="000000"/>
                </a:solidFill>
                <a:latin typeface="Calibri" pitchFamily="34" charset="0"/>
                <a:cs typeface="Calibri" pitchFamily="34" charset="0"/>
              </a:rPr>
              <a:t>Boostern</a:t>
            </a:r>
            <a:r>
              <a:rPr lang="de-DE" sz="2400" b="1" kern="0" dirty="0">
                <a:ln w="0">
                  <a:noFill/>
                </a:ln>
                <a:solidFill>
                  <a:srgbClr val="000000"/>
                </a:solidFill>
                <a:latin typeface="Calibri" pitchFamily="34" charset="0"/>
                <a:cs typeface="Calibri" pitchFamily="34" charset="0"/>
              </a:rPr>
              <a:t> / Kompressoren kann Wasser in </a:t>
            </a:r>
            <a:r>
              <a:rPr lang="de-DE" sz="2400" b="1" kern="0" dirty="0" smtClean="0">
                <a:ln w="0">
                  <a:noFill/>
                </a:ln>
                <a:solidFill>
                  <a:srgbClr val="000000"/>
                </a:solidFill>
                <a:latin typeface="Calibri" pitchFamily="34" charset="0"/>
                <a:cs typeface="Calibri" pitchFamily="34" charset="0"/>
              </a:rPr>
              <a:t>die </a:t>
            </a:r>
            <a:r>
              <a:rPr lang="de-DE" sz="2400" b="1" kern="0" dirty="0">
                <a:ln w="0">
                  <a:noFill/>
                </a:ln>
                <a:solidFill>
                  <a:srgbClr val="000000"/>
                </a:solidFill>
                <a:latin typeface="Calibri" pitchFamily="34" charset="0"/>
                <a:cs typeface="Calibri" pitchFamily="34" charset="0"/>
              </a:rPr>
              <a:t>Flasche </a:t>
            </a:r>
            <a:r>
              <a:rPr lang="de-DE" sz="2400" b="1" kern="0" dirty="0" smtClean="0">
                <a:ln w="0">
                  <a:noFill/>
                </a:ln>
                <a:solidFill>
                  <a:srgbClr val="000000"/>
                </a:solidFill>
                <a:latin typeface="Calibri" pitchFamily="34" charset="0"/>
                <a:cs typeface="Calibri" pitchFamily="34" charset="0"/>
              </a:rPr>
              <a:t>gelangen!</a:t>
            </a:r>
            <a:endParaRPr lang="de-DE" sz="2400" b="1" kern="0" dirty="0">
              <a:ln w="0">
                <a:noFill/>
              </a:ln>
              <a:solidFill>
                <a:srgbClr val="000000"/>
              </a:solidFill>
              <a:latin typeface="Calibri" pitchFamily="34" charset="0"/>
              <a:cs typeface="Calibri" pitchFamily="34" charset="0"/>
            </a:endParaRPr>
          </a:p>
          <a:p>
            <a:pPr marL="800100" lvl="1" indent="-342900">
              <a:lnSpc>
                <a:spcPct val="150000"/>
              </a:lnSpc>
              <a:spcBef>
                <a:spcPts val="0"/>
              </a:spcBef>
              <a:buFontTx/>
              <a:buChar char="•"/>
              <a:defRPr/>
            </a:pPr>
            <a:r>
              <a:rPr lang="de-DE" sz="2400" dirty="0">
                <a:solidFill>
                  <a:schemeClr val="tx1"/>
                </a:solidFill>
                <a:latin typeface="Calibri" pitchFamily="34" charset="0"/>
                <a:cs typeface="Calibri" pitchFamily="34" charset="0"/>
              </a:rPr>
              <a:t>Völlig entleerte Flasche beim Tauchen</a:t>
            </a:r>
          </a:p>
          <a:p>
            <a:pPr marL="800100" lvl="1" indent="-342900">
              <a:lnSpc>
                <a:spcPct val="150000"/>
              </a:lnSpc>
              <a:spcBef>
                <a:spcPts val="0"/>
              </a:spcBef>
              <a:buFontTx/>
              <a:buChar char="•"/>
              <a:defRPr/>
            </a:pPr>
            <a:r>
              <a:rPr lang="de-DE" sz="2400" dirty="0">
                <a:solidFill>
                  <a:schemeClr val="tx1"/>
                </a:solidFill>
                <a:latin typeface="Calibri" pitchFamily="34" charset="0"/>
                <a:cs typeface="Calibri" pitchFamily="34" charset="0"/>
              </a:rPr>
              <a:t>Falsches Überströmen aus Spenderflaschen</a:t>
            </a:r>
          </a:p>
          <a:p>
            <a:pPr marL="800100" lvl="1" indent="-342900">
              <a:lnSpc>
                <a:spcPct val="150000"/>
              </a:lnSpc>
              <a:spcBef>
                <a:spcPts val="0"/>
              </a:spcBef>
              <a:buFontTx/>
              <a:buChar char="•"/>
              <a:defRPr/>
            </a:pPr>
            <a:r>
              <a:rPr lang="de-DE" sz="2400" dirty="0">
                <a:solidFill>
                  <a:schemeClr val="tx1"/>
                </a:solidFill>
                <a:latin typeface="Calibri" pitchFamily="34" charset="0"/>
                <a:cs typeface="Calibri" pitchFamily="34" charset="0"/>
              </a:rPr>
              <a:t>Keine Trocknung nach der TÜV – Prüfung</a:t>
            </a:r>
          </a:p>
          <a:p>
            <a:pPr marL="800100" lvl="1" indent="-342900">
              <a:lnSpc>
                <a:spcPct val="150000"/>
              </a:lnSpc>
              <a:spcBef>
                <a:spcPts val="0"/>
              </a:spcBef>
              <a:buFontTx/>
              <a:buChar char="•"/>
              <a:defRPr/>
            </a:pPr>
            <a:r>
              <a:rPr lang="de-DE" sz="2400" dirty="0">
                <a:solidFill>
                  <a:schemeClr val="tx1"/>
                </a:solidFill>
                <a:latin typeface="Calibri" pitchFamily="34" charset="0"/>
                <a:cs typeface="Calibri" pitchFamily="34" charset="0"/>
              </a:rPr>
              <a:t>Fehlende Ventiltrocknung vor dem Füllen</a:t>
            </a:r>
          </a:p>
          <a:p>
            <a:pPr marL="800100" lvl="1" indent="-342900">
              <a:lnSpc>
                <a:spcPct val="150000"/>
              </a:lnSpc>
              <a:spcBef>
                <a:spcPts val="0"/>
              </a:spcBef>
              <a:buFontTx/>
              <a:buChar char="•"/>
              <a:defRPr/>
            </a:pPr>
            <a:r>
              <a:rPr lang="de-DE" sz="2400" dirty="0">
                <a:solidFill>
                  <a:schemeClr val="tx1"/>
                </a:solidFill>
                <a:latin typeface="Calibri" pitchFamily="34" charset="0"/>
                <a:cs typeface="Calibri" pitchFamily="34" charset="0"/>
              </a:rPr>
              <a:t>Überschrittene </a:t>
            </a:r>
            <a:r>
              <a:rPr lang="de-DE" sz="2400" dirty="0" smtClean="0">
                <a:solidFill>
                  <a:schemeClr val="tx1"/>
                </a:solidFill>
                <a:latin typeface="Calibri" pitchFamily="34" charset="0"/>
                <a:cs typeface="Calibri" pitchFamily="34" charset="0"/>
              </a:rPr>
              <a:t>Filterstandzeiten des Kompressors</a:t>
            </a:r>
            <a:endParaRPr lang="de-DE" sz="2400" kern="0" dirty="0">
              <a:ln w="0">
                <a:noFill/>
              </a:ln>
              <a:solidFill>
                <a:srgbClr val="000000"/>
              </a:solidFill>
              <a:latin typeface="Calibri" pitchFamily="34" charset="0"/>
              <a:cs typeface="Calibri" pitchFamily="34" charset="0"/>
            </a:endParaRPr>
          </a:p>
        </p:txBody>
      </p:sp>
      <p:sp>
        <p:nvSpPr>
          <p:cNvPr id="9" name="Textfeld 8"/>
          <p:cNvSpPr txBox="1">
            <a:spLocks noChangeArrowheads="1"/>
          </p:cNvSpPr>
          <p:nvPr/>
        </p:nvSpPr>
        <p:spPr bwMode="auto">
          <a:xfrm>
            <a:off x="0" y="6641976"/>
            <a:ext cx="3024336" cy="216024"/>
          </a:xfrm>
          <a:prstGeom prst="rect">
            <a:avLst/>
          </a:prstGeom>
          <a:noFill/>
          <a:ln w="9525">
            <a:noFill/>
            <a:miter lim="800000"/>
            <a:headEnd/>
            <a:tailEnd/>
          </a:ln>
        </p:spPr>
        <p:txBody>
          <a:bodyPr wrap="square">
            <a:spAutoFit/>
          </a:bodyPr>
          <a:lstStyle/>
          <a:p>
            <a:pPr algn="ctr"/>
            <a:r>
              <a:rPr lang="de-DE" sz="1000" dirty="0" smtClean="0">
                <a:solidFill>
                  <a:schemeClr val="tx1"/>
                </a:solidFill>
              </a:rPr>
              <a:t>In Anlehnung an  den  VDST Lehrfoliensatz 2010</a:t>
            </a:r>
            <a:endParaRPr lang="de-DE" sz="10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Praxis</a:t>
            </a:r>
            <a:endParaRPr lang="de-DE" dirty="0"/>
          </a:p>
        </p:txBody>
      </p:sp>
      <p:sp>
        <p:nvSpPr>
          <p:cNvPr id="3" name="Untertitel 2"/>
          <p:cNvSpPr>
            <a:spLocks noGrp="1"/>
          </p:cNvSpPr>
          <p:nvPr>
            <p:ph type="subTitle" idx="1"/>
          </p:nvPr>
        </p:nvSpPr>
        <p:spPr/>
        <p:txBody>
          <a:bodyPr/>
          <a:lstStyle/>
          <a:p>
            <a:r>
              <a:rPr lang="de-DE" dirty="0" smtClean="0"/>
              <a:t>Abläufe und Übungen</a:t>
            </a:r>
            <a:endParaRPr lang="de-DE"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Predive-Sequence</a:t>
            </a:r>
            <a:r>
              <a:rPr lang="de-DE" dirty="0" smtClean="0"/>
              <a:t/>
            </a:r>
            <a:br>
              <a:rPr lang="de-DE" dirty="0" smtClean="0"/>
            </a:br>
            <a:endParaRPr lang="de-DE" dirty="0"/>
          </a:p>
        </p:txBody>
      </p:sp>
      <p:sp>
        <p:nvSpPr>
          <p:cNvPr id="3" name="Inhaltsplatzhalter 2"/>
          <p:cNvSpPr>
            <a:spLocks noGrp="1"/>
          </p:cNvSpPr>
          <p:nvPr>
            <p:ph idx="1"/>
          </p:nvPr>
        </p:nvSpPr>
        <p:spPr/>
        <p:txBody>
          <a:bodyPr/>
          <a:lstStyle/>
          <a:p>
            <a:r>
              <a:rPr lang="de-DE" dirty="0" smtClean="0"/>
              <a:t>Von oben nach unten von links nach rechts!</a:t>
            </a:r>
          </a:p>
          <a:p>
            <a:pPr lvl="1"/>
            <a:r>
              <a:rPr lang="de-DE" b="0" dirty="0" smtClean="0"/>
              <a:t>Sitz der Maske?</a:t>
            </a:r>
          </a:p>
          <a:p>
            <a:pPr lvl="1"/>
            <a:r>
              <a:rPr lang="de-DE" b="0" dirty="0" smtClean="0"/>
              <a:t>Ventile offen?</a:t>
            </a:r>
          </a:p>
          <a:p>
            <a:pPr lvl="1"/>
            <a:r>
              <a:rPr lang="de-DE" b="0" dirty="0" err="1" smtClean="0"/>
              <a:t>Jacket</a:t>
            </a:r>
            <a:r>
              <a:rPr lang="de-DE" b="0" dirty="0" smtClean="0"/>
              <a:t> </a:t>
            </a:r>
            <a:r>
              <a:rPr lang="de-DE" b="0" dirty="0" err="1" smtClean="0"/>
              <a:t>befüllen</a:t>
            </a:r>
            <a:r>
              <a:rPr lang="de-DE" b="0" dirty="0" smtClean="0"/>
              <a:t>, Schnellablässe prüfen, </a:t>
            </a:r>
            <a:r>
              <a:rPr lang="de-DE" b="0" dirty="0" err="1" smtClean="0"/>
              <a:t>Inflator</a:t>
            </a:r>
            <a:r>
              <a:rPr lang="de-DE" b="0" dirty="0" smtClean="0"/>
              <a:t> prüfen</a:t>
            </a:r>
          </a:p>
          <a:p>
            <a:pPr lvl="1"/>
            <a:r>
              <a:rPr lang="de-DE" b="0" dirty="0" err="1" smtClean="0"/>
              <a:t>Trocki</a:t>
            </a:r>
            <a:r>
              <a:rPr lang="de-DE" b="0" dirty="0" smtClean="0"/>
              <a:t> </a:t>
            </a:r>
            <a:r>
              <a:rPr lang="de-DE" b="0" dirty="0" err="1" smtClean="0"/>
              <a:t>befüllen</a:t>
            </a:r>
            <a:r>
              <a:rPr lang="de-DE" b="0" dirty="0" smtClean="0"/>
              <a:t>, Ventilstellung prüfen</a:t>
            </a:r>
          </a:p>
          <a:p>
            <a:pPr lvl="1"/>
            <a:r>
              <a:rPr lang="de-DE" b="0" dirty="0" smtClean="0"/>
              <a:t>Blei?</a:t>
            </a:r>
          </a:p>
          <a:p>
            <a:pPr lvl="1"/>
            <a:r>
              <a:rPr lang="de-DE" b="0" dirty="0" smtClean="0"/>
              <a:t>Lampe? Reserve Lampen?</a:t>
            </a:r>
          </a:p>
          <a:p>
            <a:pPr lvl="1"/>
            <a:r>
              <a:rPr lang="de-DE" b="0" dirty="0" smtClean="0"/>
              <a:t>Druckprüfung</a:t>
            </a:r>
          </a:p>
          <a:p>
            <a:pPr lvl="1"/>
            <a:r>
              <a:rPr lang="de-DE" b="0" dirty="0" smtClean="0"/>
              <a:t>Ggf. Stage überprüfen, Ventil geschlossen, Beschriftung und Druck i. O.?</a:t>
            </a:r>
          </a:p>
          <a:p>
            <a:r>
              <a:rPr lang="de-DE" dirty="0" err="1" smtClean="0"/>
              <a:t>Bubblecheck</a:t>
            </a:r>
            <a:r>
              <a:rPr lang="de-DE" dirty="0" smtClean="0"/>
              <a:t> (auf 3-5m)</a:t>
            </a:r>
            <a:endParaRPr lang="de-DE"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9147" y="130622"/>
            <a:ext cx="6248079" cy="922114"/>
          </a:xfrm>
        </p:spPr>
        <p:txBody>
          <a:bodyPr/>
          <a:lstStyle/>
          <a:p>
            <a:r>
              <a:rPr lang="de-DE" dirty="0" smtClean="0"/>
              <a:t>Dekompressionsstopps</a:t>
            </a:r>
            <a:endParaRPr lang="de-DE" dirty="0"/>
          </a:p>
        </p:txBody>
      </p:sp>
      <p:sp>
        <p:nvSpPr>
          <p:cNvPr id="3" name="Foliennummernplatzhalter 2"/>
          <p:cNvSpPr>
            <a:spLocks noGrp="1"/>
          </p:cNvSpPr>
          <p:nvPr>
            <p:ph type="sldNum" sz="quarter" idx="4294967295"/>
          </p:nvPr>
        </p:nvSpPr>
        <p:spPr>
          <a:xfrm>
            <a:off x="8560135" y="6605736"/>
            <a:ext cx="583865" cy="252264"/>
          </a:xfrm>
          <a:prstGeom prst="rect">
            <a:avLst/>
          </a:prstGeom>
        </p:spPr>
        <p:txBody>
          <a:bodyPr/>
          <a:lstStyle/>
          <a:p>
            <a:fld id="{49689505-59FE-40E3-BAEB-3DBDE716D2B0}" type="slidenum">
              <a:rPr lang="en-US" smtClean="0"/>
              <a:pPr/>
              <a:t>74</a:t>
            </a:fld>
            <a:endParaRPr lang="en-US" dirty="0"/>
          </a:p>
        </p:txBody>
      </p:sp>
      <p:sp>
        <p:nvSpPr>
          <p:cNvPr id="4" name="Inhaltsplatzhalter 3"/>
          <p:cNvSpPr>
            <a:spLocks noGrp="1"/>
          </p:cNvSpPr>
          <p:nvPr>
            <p:ph sz="quarter" idx="4294967295"/>
          </p:nvPr>
        </p:nvSpPr>
        <p:spPr>
          <a:xfrm>
            <a:off x="395536" y="1268760"/>
            <a:ext cx="7843265" cy="4896544"/>
          </a:xfrm>
        </p:spPr>
        <p:txBody>
          <a:bodyPr/>
          <a:lstStyle/>
          <a:p>
            <a:r>
              <a:rPr lang="de-DE" sz="2200" dirty="0" smtClean="0"/>
              <a:t>Ein Dekompressionsstopp ist ein Halt, während des Aufstiegs, auf einer bestimmten Tiefe.</a:t>
            </a:r>
          </a:p>
          <a:p>
            <a:r>
              <a:rPr lang="de-DE" sz="2200" dirty="0" smtClean="0"/>
              <a:t>Während der Dekompressionsstopps sollte keine starre Haltung eingenommen werden, vielmehr sollte eine leichte Bewegung zur Durchblutungsförderung stattfinden.</a:t>
            </a:r>
          </a:p>
          <a:p>
            <a:r>
              <a:rPr lang="de-DE" sz="2200" dirty="0" smtClean="0"/>
              <a:t>Während der </a:t>
            </a:r>
            <a:br>
              <a:rPr lang="de-DE" sz="2200" dirty="0" smtClean="0"/>
            </a:br>
            <a:r>
              <a:rPr lang="de-DE" sz="2200" dirty="0" smtClean="0"/>
              <a:t>Dekompressionsstopps </a:t>
            </a:r>
            <a:br>
              <a:rPr lang="de-DE" sz="2200" dirty="0" smtClean="0"/>
            </a:br>
            <a:r>
              <a:rPr lang="de-DE" sz="2200" dirty="0" smtClean="0"/>
              <a:t>sollte eine horizontale </a:t>
            </a:r>
            <a:br>
              <a:rPr lang="de-DE" sz="2200" dirty="0" smtClean="0"/>
            </a:br>
            <a:r>
              <a:rPr lang="de-DE" sz="2200" dirty="0" smtClean="0"/>
              <a:t>Wasserlage  eingenommen </a:t>
            </a:r>
            <a:br>
              <a:rPr lang="de-DE" sz="2200" dirty="0" smtClean="0"/>
            </a:br>
            <a:r>
              <a:rPr lang="de-DE" sz="2200" dirty="0" smtClean="0"/>
              <a:t>werden (ggf. Boje als Orientierung </a:t>
            </a:r>
            <a:br>
              <a:rPr lang="de-DE" sz="2200" dirty="0" smtClean="0"/>
            </a:br>
            <a:r>
              <a:rPr lang="de-DE" sz="2200" dirty="0" smtClean="0"/>
              <a:t>nutzen).</a:t>
            </a:r>
          </a:p>
          <a:p>
            <a:r>
              <a:rPr lang="de-DE" sz="2200" dirty="0" smtClean="0"/>
              <a:t>Gruppe bleibt zusammen!</a:t>
            </a:r>
          </a:p>
          <a:p>
            <a:endParaRPr lang="de-DE" sz="2200" dirty="0" smtClean="0"/>
          </a:p>
        </p:txBody>
      </p:sp>
      <p:graphicFrame>
        <p:nvGraphicFramePr>
          <p:cNvPr id="175105" name="Object 1"/>
          <p:cNvGraphicFramePr>
            <a:graphicFrameLocks noChangeAspect="1"/>
          </p:cNvGraphicFramePr>
          <p:nvPr/>
        </p:nvGraphicFramePr>
        <p:xfrm>
          <a:off x="4106718" y="3861049"/>
          <a:ext cx="4900750" cy="2565529"/>
        </p:xfrm>
        <a:graphic>
          <a:graphicData uri="http://schemas.openxmlformats.org/presentationml/2006/ole">
            <mc:AlternateContent xmlns:mc="http://schemas.openxmlformats.org/markup-compatibility/2006">
              <mc:Choice xmlns:v="urn:schemas-microsoft-com:vml" Requires="v">
                <p:oleObj spid="_x0000_s148483" name="Visio" r:id="rId4" imgW="5422919" imgH="2621160" progId="Visio.Drawing.11">
                  <p:embed/>
                </p:oleObj>
              </mc:Choice>
              <mc:Fallback>
                <p:oleObj name="Visio" r:id="rId4" imgW="5422919" imgH="262116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718" y="3861049"/>
                        <a:ext cx="4900750" cy="256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feld 6"/>
          <p:cNvSpPr txBox="1"/>
          <p:nvPr/>
        </p:nvSpPr>
        <p:spPr>
          <a:xfrm>
            <a:off x="4040249" y="6309321"/>
            <a:ext cx="4453418" cy="245195"/>
          </a:xfrm>
          <a:prstGeom prst="rect">
            <a:avLst/>
          </a:prstGeom>
          <a:noFill/>
        </p:spPr>
        <p:txBody>
          <a:bodyPr wrap="square" rtlCol="0">
            <a:spAutoFit/>
          </a:bodyPr>
          <a:lstStyle/>
          <a:p>
            <a:r>
              <a:rPr lang="de-DE" sz="1200" b="1" dirty="0" smtClean="0">
                <a:solidFill>
                  <a:schemeClr val="tx1"/>
                </a:solidFill>
                <a:latin typeface="Calibri" pitchFamily="34" charset="0"/>
              </a:rPr>
              <a:t>Approximation der e-Funktion mithilfe von künstlichen Stopps</a:t>
            </a:r>
            <a:endParaRPr lang="de-DE" sz="1200" b="1" dirty="0">
              <a:solidFill>
                <a:schemeClr val="tx1"/>
              </a:solidFill>
              <a:latin typeface="Calibri" pitchFamily="34" charset="0"/>
            </a:endParaRPr>
          </a:p>
        </p:txBody>
      </p:sp>
    </p:spTree>
    <p:extLst>
      <p:ext uri="{BB962C8B-B14F-4D97-AF65-F5344CB8AC3E}">
        <p14:creationId xmlns:p14="http://schemas.microsoft.com/office/powerpoint/2010/main" val="132929194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Ventilmanagement</a:t>
            </a:r>
            <a:br>
              <a:rPr lang="de-DE" dirty="0" smtClean="0"/>
            </a:br>
            <a:endParaRPr lang="de-DE" dirty="0"/>
          </a:p>
        </p:txBody>
      </p:sp>
      <p:sp>
        <p:nvSpPr>
          <p:cNvPr id="3" name="Inhaltsplatzhalter 2"/>
          <p:cNvSpPr>
            <a:spLocks noGrp="1"/>
          </p:cNvSpPr>
          <p:nvPr>
            <p:ph idx="1"/>
          </p:nvPr>
        </p:nvSpPr>
        <p:spPr/>
        <p:txBody>
          <a:bodyPr/>
          <a:lstStyle/>
          <a:p>
            <a:pPr>
              <a:spcBef>
                <a:spcPts val="0"/>
              </a:spcBef>
              <a:spcAft>
                <a:spcPts val="0"/>
              </a:spcAft>
              <a:buFont typeface="+mj-lt"/>
              <a:buAutoNum type="arabicPeriod"/>
            </a:pPr>
            <a:r>
              <a:rPr lang="de-DE" dirty="0" smtClean="0"/>
              <a:t>Kontrolle des Backupreglers</a:t>
            </a:r>
          </a:p>
          <a:p>
            <a:pPr>
              <a:spcBef>
                <a:spcPts val="0"/>
              </a:spcBef>
              <a:spcAft>
                <a:spcPts val="0"/>
              </a:spcAft>
              <a:buFont typeface="+mj-lt"/>
              <a:buAutoNum type="arabicPeriod"/>
            </a:pPr>
            <a:r>
              <a:rPr lang="de-DE" b="0" dirty="0" smtClean="0"/>
              <a:t>Schließen des Hauptventils mit rechten Hand, Hauptregler mit der rechten Hand aus dem Mund und mit der linken Hand den Backupregler in den Mund nehmen und Hauptregler an den rechten oberen D-Ring klippen</a:t>
            </a:r>
          </a:p>
          <a:p>
            <a:pPr>
              <a:spcBef>
                <a:spcPts val="0"/>
              </a:spcBef>
              <a:spcAft>
                <a:spcPts val="0"/>
              </a:spcAft>
              <a:buFont typeface="+mj-lt"/>
              <a:buAutoNum type="arabicPeriod"/>
            </a:pPr>
            <a:r>
              <a:rPr lang="de-DE" b="0" dirty="0" smtClean="0"/>
              <a:t>Hauptventil mit der rechten Hand wieder öffnen, Hauptregler prüfen und zurückwechseln auf Hauptregler</a:t>
            </a:r>
          </a:p>
          <a:p>
            <a:pPr>
              <a:spcBef>
                <a:spcPts val="0"/>
              </a:spcBef>
              <a:spcAft>
                <a:spcPts val="0"/>
              </a:spcAft>
              <a:buFont typeface="+mj-lt"/>
              <a:buAutoNum type="arabicPeriod"/>
            </a:pPr>
            <a:r>
              <a:rPr lang="de-DE" b="0" dirty="0" smtClean="0"/>
              <a:t>Brücke mit der rechten Hand schließen, mit der linken Hand öffnen.</a:t>
            </a:r>
          </a:p>
          <a:p>
            <a:pPr>
              <a:spcBef>
                <a:spcPts val="0"/>
              </a:spcBef>
              <a:spcAft>
                <a:spcPts val="0"/>
              </a:spcAft>
              <a:buFont typeface="+mj-lt"/>
              <a:buAutoNum type="arabicPeriod"/>
            </a:pPr>
            <a:r>
              <a:rPr lang="de-DE" b="0" dirty="0" smtClean="0"/>
              <a:t>Zweitventil mit der linken Hand schließen, Backupregler leer atmen und Zweitventil wieder öffnen</a:t>
            </a:r>
          </a:p>
          <a:p>
            <a:pPr>
              <a:spcBef>
                <a:spcPts val="0"/>
              </a:spcBef>
              <a:spcAft>
                <a:spcPts val="0"/>
              </a:spcAft>
              <a:buFont typeface="+mj-lt"/>
              <a:buAutoNum type="arabicPeriod"/>
            </a:pPr>
            <a:r>
              <a:rPr lang="de-DE" dirty="0" smtClean="0"/>
              <a:t>Kontrolle der Ventilstellungen</a:t>
            </a:r>
          </a:p>
          <a:p>
            <a:pPr>
              <a:spcBef>
                <a:spcPts val="0"/>
              </a:spcBef>
              <a:spcAft>
                <a:spcPts val="0"/>
              </a:spcAft>
              <a:buFont typeface="+mj-lt"/>
              <a:buAutoNum type="arabicPeriod"/>
            </a:pPr>
            <a:endParaRPr lang="de-DE" sz="1800" b="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Setzen der Boje</a:t>
            </a:r>
            <a:br>
              <a:rPr lang="de-DE" dirty="0" smtClean="0"/>
            </a:br>
            <a:endParaRPr lang="de-DE" dirty="0"/>
          </a:p>
        </p:txBody>
      </p:sp>
      <p:sp>
        <p:nvSpPr>
          <p:cNvPr id="3" name="Inhaltsplatzhalter 2"/>
          <p:cNvSpPr>
            <a:spLocks noGrp="1"/>
          </p:cNvSpPr>
          <p:nvPr>
            <p:ph idx="1"/>
          </p:nvPr>
        </p:nvSpPr>
        <p:spPr/>
        <p:txBody>
          <a:bodyPr/>
          <a:lstStyle/>
          <a:p>
            <a:pPr marL="514350" indent="-514350">
              <a:spcBef>
                <a:spcPts val="0"/>
              </a:spcBef>
              <a:spcAft>
                <a:spcPts val="0"/>
              </a:spcAft>
              <a:buFont typeface="+mj-lt"/>
              <a:buAutoNum type="arabicPeriod"/>
            </a:pPr>
            <a:r>
              <a:rPr lang="de-DE" dirty="0" smtClean="0"/>
              <a:t>Mit Tauchpartner verständigen, dass die Boje gesetzt wird.</a:t>
            </a:r>
          </a:p>
          <a:p>
            <a:pPr marL="514350" indent="-514350">
              <a:spcBef>
                <a:spcPts val="0"/>
              </a:spcBef>
              <a:spcAft>
                <a:spcPts val="0"/>
              </a:spcAft>
              <a:buFont typeface="+mj-lt"/>
              <a:buAutoNum type="arabicPeriod"/>
            </a:pPr>
            <a:r>
              <a:rPr lang="de-DE" b="0" dirty="0" smtClean="0"/>
              <a:t>Tiefe kontrollieren, Partner (Sicht-) Kontakt sicherstellen</a:t>
            </a:r>
          </a:p>
          <a:p>
            <a:pPr marL="514350" indent="-514350">
              <a:spcBef>
                <a:spcPts val="0"/>
              </a:spcBef>
              <a:spcAft>
                <a:spcPts val="0"/>
              </a:spcAft>
              <a:buFont typeface="+mj-lt"/>
              <a:buAutoNum type="arabicPeriod"/>
            </a:pPr>
            <a:r>
              <a:rPr lang="de-DE" b="0" dirty="0" smtClean="0"/>
              <a:t>Boje aus der Tasche holen und ggf. Zusammenbauen</a:t>
            </a:r>
          </a:p>
          <a:p>
            <a:pPr marL="514350" indent="-514350">
              <a:spcBef>
                <a:spcPts val="0"/>
              </a:spcBef>
              <a:spcAft>
                <a:spcPts val="0"/>
              </a:spcAft>
              <a:buFont typeface="+mj-lt"/>
              <a:buAutoNum type="arabicPeriod"/>
            </a:pPr>
            <a:r>
              <a:rPr lang="de-DE" b="0" dirty="0" smtClean="0"/>
              <a:t>Sichtkontakt zum Partner suchen</a:t>
            </a:r>
          </a:p>
          <a:p>
            <a:pPr marL="514350" indent="-514350">
              <a:spcBef>
                <a:spcPts val="0"/>
              </a:spcBef>
              <a:spcAft>
                <a:spcPts val="0"/>
              </a:spcAft>
              <a:buFont typeface="+mj-lt"/>
              <a:buAutoNum type="arabicPeriod"/>
            </a:pPr>
            <a:r>
              <a:rPr lang="de-DE" b="0" dirty="0" smtClean="0"/>
              <a:t>Wechsel von Haupt- auf </a:t>
            </a:r>
            <a:r>
              <a:rPr lang="de-DE" b="0" dirty="0" err="1" smtClean="0"/>
              <a:t>Backupregeler</a:t>
            </a:r>
            <a:endParaRPr lang="de-DE" b="0" dirty="0" smtClean="0"/>
          </a:p>
          <a:p>
            <a:pPr marL="514350" indent="-514350">
              <a:spcBef>
                <a:spcPts val="0"/>
              </a:spcBef>
              <a:spcAft>
                <a:spcPts val="0"/>
              </a:spcAft>
              <a:buFont typeface="+mj-lt"/>
              <a:buAutoNum type="arabicPeriod"/>
            </a:pPr>
            <a:r>
              <a:rPr lang="de-DE" b="0" dirty="0" smtClean="0"/>
              <a:t>Sichtkontakt zum Partner suchen</a:t>
            </a:r>
          </a:p>
          <a:p>
            <a:pPr marL="514350" indent="-514350">
              <a:spcBef>
                <a:spcPts val="0"/>
              </a:spcBef>
              <a:spcAft>
                <a:spcPts val="0"/>
              </a:spcAft>
              <a:buFont typeface="+mj-lt"/>
              <a:buAutoNum type="arabicPeriod"/>
            </a:pPr>
            <a:r>
              <a:rPr lang="de-DE" b="0" dirty="0" smtClean="0"/>
              <a:t>Boje </a:t>
            </a:r>
            <a:r>
              <a:rPr lang="de-DE" b="0" dirty="0" err="1" smtClean="0"/>
              <a:t>befüllen</a:t>
            </a:r>
            <a:endParaRPr lang="de-DE" b="0" dirty="0" smtClean="0"/>
          </a:p>
          <a:p>
            <a:pPr marL="514350" indent="-514350">
              <a:spcBef>
                <a:spcPts val="0"/>
              </a:spcBef>
              <a:spcAft>
                <a:spcPts val="0"/>
              </a:spcAft>
              <a:buFont typeface="+mj-lt"/>
              <a:buAutoNum type="arabicPeriod"/>
            </a:pPr>
            <a:r>
              <a:rPr lang="de-DE" b="0" dirty="0" smtClean="0"/>
              <a:t>Aufgestiegene Boje sichern </a:t>
            </a:r>
          </a:p>
          <a:p>
            <a:pPr marL="514350" indent="-514350">
              <a:spcBef>
                <a:spcPts val="0"/>
              </a:spcBef>
              <a:spcAft>
                <a:spcPts val="0"/>
              </a:spcAft>
              <a:buFont typeface="+mj-lt"/>
              <a:buAutoNum type="arabicPeriod"/>
            </a:pPr>
            <a:r>
              <a:rPr lang="de-DE" b="0" dirty="0" smtClean="0"/>
              <a:t>Rückwechseln auf Hauptregler und Ende der Übung</a:t>
            </a:r>
          </a:p>
          <a:p>
            <a:pPr marL="514350" indent="-514350">
              <a:spcBef>
                <a:spcPts val="0"/>
              </a:spcBef>
              <a:spcAft>
                <a:spcPts val="0"/>
              </a:spcAft>
              <a:buFont typeface="+mj-lt"/>
              <a:buAutoNum type="arabicPeriod"/>
            </a:pPr>
            <a:endParaRPr lang="de-DE" b="0" dirty="0" smtClean="0"/>
          </a:p>
          <a:p>
            <a:pPr marL="514350" indent="-514350" algn="ctr">
              <a:spcBef>
                <a:spcPts val="0"/>
              </a:spcBef>
              <a:spcAft>
                <a:spcPts val="0"/>
              </a:spcAft>
              <a:buNone/>
            </a:pPr>
            <a:r>
              <a:rPr lang="de-DE" dirty="0" smtClean="0"/>
              <a:t>Die Gruppe sichert und überwacht die gesamte Übung!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Bubble-Check</a:t>
            </a:r>
            <a:br>
              <a:rPr lang="de-DE" dirty="0" smtClean="0"/>
            </a:br>
            <a:endParaRPr lang="de-DE" dirty="0"/>
          </a:p>
        </p:txBody>
      </p:sp>
      <p:sp>
        <p:nvSpPr>
          <p:cNvPr id="3" name="Inhaltsplatzhalter 2"/>
          <p:cNvSpPr>
            <a:spLocks noGrp="1"/>
          </p:cNvSpPr>
          <p:nvPr>
            <p:ph idx="1"/>
          </p:nvPr>
        </p:nvSpPr>
        <p:spPr>
          <a:xfrm>
            <a:off x="457200" y="1340768"/>
            <a:ext cx="8075240" cy="4783807"/>
          </a:xfrm>
        </p:spPr>
        <p:txBody>
          <a:bodyPr/>
          <a:lstStyle/>
          <a:p>
            <a:pPr>
              <a:spcBef>
                <a:spcPts val="600"/>
              </a:spcBef>
              <a:spcAft>
                <a:spcPts val="600"/>
              </a:spcAft>
            </a:pPr>
            <a:r>
              <a:rPr lang="de-DE" sz="2000" dirty="0" smtClean="0"/>
              <a:t>Sammeln der Gruppe auf 3-5m</a:t>
            </a:r>
          </a:p>
          <a:p>
            <a:pPr>
              <a:spcBef>
                <a:spcPts val="600"/>
              </a:spcBef>
              <a:spcAft>
                <a:spcPts val="600"/>
              </a:spcAft>
            </a:pPr>
            <a:r>
              <a:rPr lang="de-DE" sz="2000" b="0" dirty="0" smtClean="0"/>
              <a:t>Ein Gruppenmitglied lässt sich „</a:t>
            </a:r>
            <a:r>
              <a:rPr lang="de-DE" sz="2000" b="0" dirty="0" err="1" smtClean="0"/>
              <a:t>bubblen</a:t>
            </a:r>
            <a:r>
              <a:rPr lang="de-DE" sz="2000" b="0" dirty="0" smtClean="0"/>
              <a:t>“, alle anderen Gruppenmitglieder suchen nach Unregelmäßigkeiten an der Ausrüstung (Blasenabgang, Schlauchführung, offene Schnallen, Taschen, etc.).</a:t>
            </a:r>
          </a:p>
          <a:p>
            <a:pPr>
              <a:spcBef>
                <a:spcPts val="600"/>
              </a:spcBef>
              <a:spcAft>
                <a:spcPts val="600"/>
              </a:spcAft>
            </a:pPr>
            <a:r>
              <a:rPr lang="de-DE" sz="2000" b="0" dirty="0" smtClean="0"/>
              <a:t>Derjenige der gerade überprüft wird, hält die Luft an und wartet bis die Gruppe fertig mit dem „</a:t>
            </a:r>
            <a:r>
              <a:rPr lang="de-DE" sz="2000" b="0" dirty="0" err="1" smtClean="0"/>
              <a:t>bubblen</a:t>
            </a:r>
            <a:r>
              <a:rPr lang="de-DE" sz="2000" b="0" dirty="0" smtClean="0"/>
              <a:t>“ ist.</a:t>
            </a:r>
          </a:p>
          <a:p>
            <a:pPr>
              <a:spcBef>
                <a:spcPts val="600"/>
              </a:spcBef>
              <a:spcAft>
                <a:spcPts val="600"/>
              </a:spcAft>
            </a:pPr>
            <a:r>
              <a:rPr lang="de-DE" sz="2000" b="0" dirty="0" smtClean="0"/>
              <a:t>Nachdem alle Gruppenmitglieder überprüft worden sind geht der gemeinsame Abstieg weiter.</a:t>
            </a:r>
          </a:p>
          <a:p>
            <a:pPr algn="ctr">
              <a:spcBef>
                <a:spcPts val="600"/>
              </a:spcBef>
              <a:spcAft>
                <a:spcPts val="600"/>
              </a:spcAft>
              <a:buNone/>
            </a:pPr>
            <a:r>
              <a:rPr lang="de-DE" sz="1800" b="0" dirty="0" smtClean="0"/>
              <a:t/>
            </a:r>
            <a:br>
              <a:rPr lang="de-DE" sz="1800" b="0" dirty="0" smtClean="0"/>
            </a:br>
            <a:r>
              <a:rPr lang="de-DE" sz="1800" dirty="0" smtClean="0"/>
              <a:t>Ein Bubble-Check bringt Ruhe in die Tauchgruppe nach dem Abtauchen! Auch ist er ein guter Test, ob der Druckausgleich bei allen “funktioniert”.</a:t>
            </a:r>
            <a:endParaRPr lang="de-DE" sz="2000" dirty="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Defekte Instrumente </a:t>
            </a:r>
            <a:br>
              <a:rPr lang="de-DE" dirty="0" smtClean="0"/>
            </a:br>
            <a:endParaRPr lang="de-DE" dirty="0"/>
          </a:p>
        </p:txBody>
      </p:sp>
      <p:sp>
        <p:nvSpPr>
          <p:cNvPr id="3" name="Inhaltsplatzhalter 2"/>
          <p:cNvSpPr>
            <a:spLocks noGrp="1"/>
          </p:cNvSpPr>
          <p:nvPr>
            <p:ph idx="1"/>
          </p:nvPr>
        </p:nvSpPr>
        <p:spPr>
          <a:xfrm>
            <a:off x="457200" y="1340768"/>
            <a:ext cx="8003232" cy="4783807"/>
          </a:xfrm>
        </p:spPr>
        <p:txBody>
          <a:bodyPr/>
          <a:lstStyle/>
          <a:p>
            <a:pPr>
              <a:buNone/>
            </a:pPr>
            <a:r>
              <a:rPr lang="de-DE" sz="2000" b="0" dirty="0" smtClean="0"/>
              <a:t>Nutzung des eigenen zweiten Computers. Ist das nicht möglich:</a:t>
            </a:r>
          </a:p>
          <a:p>
            <a:r>
              <a:rPr lang="de-DE" sz="2000" b="0" dirty="0" smtClean="0"/>
              <a:t>Nutzung der restlichen Computer in der Tauchgruppe (unterschiedliche Vorsättigung beachten)</a:t>
            </a:r>
          </a:p>
          <a:p>
            <a:pPr>
              <a:buNone/>
            </a:pPr>
            <a:r>
              <a:rPr lang="de-DE" sz="2000" b="0" dirty="0" smtClean="0"/>
              <a:t>oder</a:t>
            </a:r>
          </a:p>
          <a:p>
            <a:r>
              <a:rPr lang="de-DE" sz="2000" b="0" dirty="0" smtClean="0"/>
              <a:t>Setzen einer Boje und Minimum Dekompression an der Boje</a:t>
            </a:r>
          </a:p>
          <a:p>
            <a:pPr lvl="1"/>
            <a:r>
              <a:rPr lang="de-DE" sz="2000" b="0" dirty="0" smtClean="0"/>
              <a:t>Abhängig vom Tauchgang: z. B. 2min auf 9m, 10min auf 6m und </a:t>
            </a:r>
            <a:r>
              <a:rPr lang="de-DE" sz="2000" b="0" i="1" dirty="0" smtClean="0"/>
              <a:t>„bis die Flasche leer“ </a:t>
            </a:r>
            <a:r>
              <a:rPr lang="de-DE" sz="2000" b="0" dirty="0" smtClean="0"/>
              <a:t>ist auf 3m</a:t>
            </a:r>
          </a:p>
          <a:p>
            <a:pPr lvl="1"/>
            <a:r>
              <a:rPr lang="de-DE" sz="2000" b="0" dirty="0" smtClean="0"/>
              <a:t>Abschätzung der Tiefe: Nutzen der Knoten im </a:t>
            </a:r>
            <a:r>
              <a:rPr lang="de-DE" sz="2000" b="0" dirty="0" err="1" smtClean="0"/>
              <a:t>Bojenseil</a:t>
            </a:r>
            <a:r>
              <a:rPr lang="de-DE" sz="2000" b="0" dirty="0" smtClean="0"/>
              <a:t> auf 3m, 6m, 9m und 12m</a:t>
            </a:r>
          </a:p>
          <a:p>
            <a:pPr lvl="1"/>
            <a:r>
              <a:rPr lang="de-DE" sz="2000" b="0" dirty="0" smtClean="0"/>
              <a:t>Abschätzung  der Zeit: Ausnutzung das ein Mensch ca. 12-15 Atemzüge pro Minute hat</a:t>
            </a:r>
            <a:endParaRPr lang="de-DE" sz="2000" b="0" dirty="0"/>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Kontrollfragen</a:t>
            </a:r>
            <a:br>
              <a:rPr lang="de-DE" dirty="0" smtClean="0"/>
            </a:br>
            <a:endParaRPr lang="de-DE" dirty="0"/>
          </a:p>
        </p:txBody>
      </p:sp>
      <p:sp>
        <p:nvSpPr>
          <p:cNvPr id="3" name="Inhaltsplatzhalter 2"/>
          <p:cNvSpPr>
            <a:spLocks noGrp="1"/>
          </p:cNvSpPr>
          <p:nvPr>
            <p:ph idx="1"/>
          </p:nvPr>
        </p:nvSpPr>
        <p:spPr/>
        <p:txBody>
          <a:bodyPr/>
          <a:lstStyle/>
          <a:p>
            <a:r>
              <a:rPr lang="de-DE" dirty="0" smtClean="0"/>
              <a:t>Zum Tauchen welcher Gemische befähigt Triox?</a:t>
            </a:r>
          </a:p>
          <a:p>
            <a:r>
              <a:rPr lang="de-DE" dirty="0" smtClean="0"/>
              <a:t>Warum ist Triox besser als Luft?</a:t>
            </a:r>
          </a:p>
          <a:p>
            <a:r>
              <a:rPr lang="de-DE" dirty="0" smtClean="0"/>
              <a:t>Was ist die END? Was ist MOD? Welche Partialdruckgrenzwerte gibt es?</a:t>
            </a:r>
          </a:p>
          <a:p>
            <a:r>
              <a:rPr lang="de-DE" dirty="0" smtClean="0"/>
              <a:t>Warum trägt gute körperliche Kondition zur Tauchsicherheit bei?</a:t>
            </a:r>
          </a:p>
          <a:p>
            <a:r>
              <a:rPr lang="de-DE" dirty="0" smtClean="0"/>
              <a:t>Wie berechne ich eine Runtime? Was muss ich beachten?</a:t>
            </a:r>
          </a:p>
          <a:p>
            <a:r>
              <a:rPr lang="de-DE" dirty="0" smtClean="0"/>
              <a:t> Welche Anforderungen gibt es an die Ausrüstung?</a:t>
            </a:r>
            <a:endParaRPr lang="de-DE"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Theoretischer Teil</a:t>
            </a:r>
            <a:br>
              <a:rPr lang="de-DE" dirty="0" smtClean="0"/>
            </a:br>
            <a:endParaRPr lang="de-DE" dirty="0"/>
          </a:p>
        </p:txBody>
      </p:sp>
      <p:sp>
        <p:nvSpPr>
          <p:cNvPr id="3" name="Inhaltsplatzhalter 2"/>
          <p:cNvSpPr>
            <a:spLocks noGrp="1"/>
          </p:cNvSpPr>
          <p:nvPr>
            <p:ph idx="1"/>
          </p:nvPr>
        </p:nvSpPr>
        <p:spPr>
          <a:xfrm>
            <a:off x="323528" y="1124744"/>
            <a:ext cx="8223250" cy="5256584"/>
          </a:xfrm>
        </p:spPr>
        <p:txBody>
          <a:bodyPr/>
          <a:lstStyle/>
          <a:p>
            <a:r>
              <a:rPr lang="de-DE" dirty="0" smtClean="0"/>
              <a:t>4 Lehreinheiten zu je 45 min</a:t>
            </a:r>
          </a:p>
          <a:p>
            <a:pPr lvl="1"/>
            <a:r>
              <a:rPr lang="de-DE" sz="2200" b="0" dirty="0" smtClean="0"/>
              <a:t>Besonderheiten von Helium und der Verwendung von Triox</a:t>
            </a:r>
          </a:p>
          <a:p>
            <a:pPr lvl="1"/>
            <a:r>
              <a:rPr lang="de-DE" sz="2200" b="0" dirty="0" smtClean="0"/>
              <a:t>Physiologische Aspekte, Sauerstoff- und Stickstoffproblematik </a:t>
            </a:r>
            <a:br>
              <a:rPr lang="de-DE" sz="2200" b="0" dirty="0" smtClean="0"/>
            </a:br>
            <a:r>
              <a:rPr lang="de-DE" sz="2200" b="0" dirty="0" smtClean="0"/>
              <a:t>(MOD, CNS, OTU, EAD)</a:t>
            </a:r>
          </a:p>
          <a:p>
            <a:pPr lvl="1"/>
            <a:r>
              <a:rPr lang="de-DE" sz="2200" b="0" dirty="0" smtClean="0"/>
              <a:t>CNS-, OTU-, Dekompressions- und Gasverbrauchs-Berechnungen, Gasmanagement für die Praxis anhand von Runtime- / Dekompressions-Tabellen</a:t>
            </a:r>
          </a:p>
          <a:p>
            <a:pPr lvl="1"/>
            <a:r>
              <a:rPr lang="de-DE" sz="2200" b="0" dirty="0" smtClean="0"/>
              <a:t>Tauchgangsplanung anhand von Computerprogrammen </a:t>
            </a:r>
            <a:br>
              <a:rPr lang="de-DE" sz="2200" b="0" dirty="0" smtClean="0"/>
            </a:br>
            <a:r>
              <a:rPr lang="de-DE" sz="2200" b="0" dirty="0" smtClean="0"/>
              <a:t>(</a:t>
            </a:r>
            <a:r>
              <a:rPr lang="de-DE" sz="2200" b="0" dirty="0" smtClean="0"/>
              <a:t>V-</a:t>
            </a:r>
            <a:r>
              <a:rPr lang="de-DE" sz="2200" b="0" dirty="0" err="1" smtClean="0"/>
              <a:t>Planner</a:t>
            </a:r>
            <a:r>
              <a:rPr lang="de-DE" sz="2200" b="0" dirty="0" smtClean="0"/>
              <a:t> / </a:t>
            </a:r>
            <a:r>
              <a:rPr lang="de-DE" sz="2200" b="0" dirty="0" err="1" smtClean="0"/>
              <a:t>Multideco</a:t>
            </a:r>
            <a:r>
              <a:rPr lang="de-DE" sz="2200" b="0" dirty="0" smtClean="0"/>
              <a:t>) </a:t>
            </a:r>
            <a:r>
              <a:rPr lang="de-DE" sz="2200" b="0" dirty="0" smtClean="0"/>
              <a:t>inkl. Notfallmanagement</a:t>
            </a:r>
          </a:p>
          <a:p>
            <a:pPr lvl="1"/>
            <a:r>
              <a:rPr lang="de-DE" sz="2200" b="0" dirty="0" smtClean="0"/>
              <a:t>Notwendige Zusatzausrüstung (z. B. </a:t>
            </a:r>
            <a:r>
              <a:rPr lang="de-DE" sz="2200" b="0" dirty="0" err="1" smtClean="0"/>
              <a:t>Reel</a:t>
            </a:r>
            <a:r>
              <a:rPr lang="de-DE" sz="2200" b="0" dirty="0" smtClean="0"/>
              <a:t> / Spool</a:t>
            </a:r>
            <a:r>
              <a:rPr lang="de-DE" sz="2200" b="0" dirty="0" smtClean="0"/>
              <a:t>, Hebesack, Stage, Kälteschutz), sowie deren Konfiguration </a:t>
            </a:r>
            <a:r>
              <a:rPr lang="de-DE" b="0" dirty="0" smtClean="0"/>
              <a:t>und Handhabung</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Wie geht es weiter?</a:t>
            </a:r>
            <a:br>
              <a:rPr lang="de-DE" dirty="0" smtClean="0"/>
            </a:br>
            <a:endParaRPr lang="de-DE" dirty="0"/>
          </a:p>
        </p:txBody>
      </p:sp>
      <p:sp>
        <p:nvSpPr>
          <p:cNvPr id="3" name="Inhaltsplatzhalter 2"/>
          <p:cNvSpPr>
            <a:spLocks noGrp="1"/>
          </p:cNvSpPr>
          <p:nvPr>
            <p:ph idx="1"/>
          </p:nvPr>
        </p:nvSpPr>
        <p:spPr>
          <a:xfrm>
            <a:off x="457200" y="836712"/>
            <a:ext cx="8223250" cy="5287863"/>
          </a:xfrm>
        </p:spPr>
        <p:txBody>
          <a:bodyPr/>
          <a:lstStyle/>
          <a:p>
            <a:r>
              <a:rPr lang="de-DE" sz="2000" dirty="0" smtClean="0"/>
              <a:t>Mit der Praxis! </a:t>
            </a:r>
            <a:r>
              <a:rPr lang="de-DE" sz="2000" u="sng" dirty="0" smtClean="0"/>
              <a:t>Tauchen lernt man nur durch Tauchen!</a:t>
            </a:r>
          </a:p>
          <a:p>
            <a:r>
              <a:rPr lang="de-DE" sz="2000" dirty="0" smtClean="0"/>
              <a:t>Ein Wochenende (Samstag / Sonntag) in Hemmoor mit 2 TG am Tag mind. 60 min dauer - 4 Übungstauchgänge in horizontaler Lage</a:t>
            </a:r>
          </a:p>
          <a:p>
            <a:pPr lvl="1"/>
            <a:r>
              <a:rPr lang="de-DE" sz="2000" b="0" dirty="0" smtClean="0"/>
              <a:t>Jeder Übungstauchgang beinhaltet die vollständige Planung, Vor- und Nachbriefung mit Bestimmung des AMV nach jedem TG.</a:t>
            </a:r>
          </a:p>
          <a:p>
            <a:r>
              <a:rPr lang="de-DE" sz="2000" dirty="0" smtClean="0"/>
              <a:t>Vier Übungsschwerpunkte:</a:t>
            </a:r>
          </a:p>
          <a:p>
            <a:pPr lvl="1"/>
            <a:r>
              <a:rPr lang="de-DE" sz="2000" b="0" dirty="0" smtClean="0"/>
              <a:t>Einführung in das teamorientierte Tauchen</a:t>
            </a:r>
          </a:p>
          <a:p>
            <a:pPr lvl="1"/>
            <a:r>
              <a:rPr lang="de-DE" sz="2000" b="0" dirty="0" smtClean="0"/>
              <a:t>Gasanalyse und Etikettierung der Gase, </a:t>
            </a:r>
            <a:r>
              <a:rPr lang="de-DE" sz="2000" b="0" dirty="0" err="1" smtClean="0"/>
              <a:t>Pre-Dive-Sequence</a:t>
            </a:r>
            <a:r>
              <a:rPr lang="de-DE" sz="2000" b="0" dirty="0" smtClean="0"/>
              <a:t> inkl. </a:t>
            </a:r>
            <a:r>
              <a:rPr lang="de-DE" sz="2000" b="0" dirty="0" err="1" smtClean="0"/>
              <a:t>Bubblecheck</a:t>
            </a:r>
            <a:r>
              <a:rPr lang="de-DE" sz="2000" b="0" dirty="0" smtClean="0"/>
              <a:t> sowie anschließend die Einhaltung der MOD/END und der Aufstiegsgeschwindigkeit (→ 21 m mit 10 m/min; 21 m → 6 m mit 6 m/min; 6m → 0m mit 1 m/min)</a:t>
            </a:r>
          </a:p>
          <a:p>
            <a:pPr lvl="1"/>
            <a:r>
              <a:rPr lang="de-DE" sz="2000" b="0" dirty="0" smtClean="0"/>
              <a:t>Ventilmanagement</a:t>
            </a:r>
          </a:p>
          <a:p>
            <a:pPr lvl="1"/>
            <a:r>
              <a:rPr lang="de-DE" sz="2000" b="0" dirty="0" smtClean="0"/>
              <a:t>Aufstiegsübungen mit simulierten </a:t>
            </a:r>
            <a:r>
              <a:rPr lang="de-DE" sz="2000" b="0" dirty="0" err="1" smtClean="0"/>
              <a:t>Stops</a:t>
            </a:r>
            <a:r>
              <a:rPr lang="de-DE" sz="2000" b="0" dirty="0" smtClean="0"/>
              <a:t> und </a:t>
            </a:r>
            <a:r>
              <a:rPr lang="de-DE" sz="2000" b="0" dirty="0" err="1" smtClean="0"/>
              <a:t>Bojenmanagement</a:t>
            </a:r>
            <a:endParaRPr lang="de-DE" sz="2000" b="0" dirty="0" smtClean="0"/>
          </a:p>
          <a:p>
            <a:endParaRPr lang="de-DE" sz="2000"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ctrTitle"/>
          </p:nvPr>
        </p:nvSpPr>
        <p:spPr>
          <a:xfrm>
            <a:off x="611560" y="2132856"/>
            <a:ext cx="7772400" cy="1470025"/>
          </a:xfrm>
        </p:spPr>
        <p:txBody>
          <a:bodyPr/>
          <a:lstStyle/>
          <a:p>
            <a:pPr algn="l"/>
            <a:r>
              <a:rPr lang="de-DE" sz="4000" dirty="0" smtClean="0"/>
              <a:t>Vielen Dank!</a:t>
            </a:r>
            <a:r>
              <a:rPr lang="de-DE" dirty="0" smtClean="0"/>
              <a:t/>
            </a:r>
            <a:br>
              <a:rPr lang="de-DE" dirty="0" smtClean="0"/>
            </a:br>
            <a:endParaRPr lang="de-DE" dirty="0" smtClean="0"/>
          </a:p>
        </p:txBody>
      </p:sp>
      <p:sp>
        <p:nvSpPr>
          <p:cNvPr id="4" name="Titel 1"/>
          <p:cNvSpPr txBox="1">
            <a:spLocks/>
          </p:cNvSpPr>
          <p:nvPr/>
        </p:nvSpPr>
        <p:spPr bwMode="auto">
          <a:xfrm>
            <a:off x="2915816" y="3573017"/>
            <a:ext cx="5616624" cy="576064"/>
          </a:xfrm>
          <a:prstGeom prst="rect">
            <a:avLst/>
          </a:prstGeom>
          <a:noFill/>
          <a:ln w="9525">
            <a:noFill/>
            <a:round/>
            <a:headEnd/>
            <a:tailEnd/>
          </a:ln>
        </p:spPr>
        <p:txBody>
          <a:bodyPr vert="horz" wrap="square" lIns="0" tIns="0" rIns="0" bIns="0" numCol="1" anchor="ctr" anchorCtr="0" compatLnSpc="1">
            <a:prstTxWarp prst="textNoShape">
              <a:avLst/>
            </a:prstTxWarp>
          </a:bodyPr>
          <a:lstStyle/>
          <a:p>
            <a:pPr eaLnBrk="0" hangingPunct="0">
              <a:lnSpc>
                <a:spcPct val="76000"/>
              </a:lnSpc>
              <a:buClr>
                <a:srgbClr val="004376"/>
              </a:buClr>
            </a:pPr>
            <a:endPar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endParaRPr>
          </a:p>
          <a:p>
            <a:pPr eaLnBrk="0" hangingPunct="0">
              <a:lnSpc>
                <a:spcPct val="76000"/>
              </a:lnSpc>
              <a:buClr>
                <a:srgbClr val="004376"/>
              </a:buClr>
            </a:pPr>
            <a:endParaRPr lang="de-DE" sz="2800" b="1" kern="0" dirty="0" smtClean="0">
              <a:solidFill>
                <a:srgbClr val="004376"/>
              </a:solidFill>
              <a:effectLst>
                <a:outerShdw blurRad="38100" dist="38100" dir="2700000" algn="tl">
                  <a:srgbClr val="000000">
                    <a:alpha val="43137"/>
                  </a:srgbClr>
                </a:outerShdw>
              </a:effectLst>
              <a:latin typeface="Calibri" pitchFamily="34" charset="0"/>
              <a:ea typeface="+mj-ea"/>
              <a:cs typeface="Calibri" pitchFamily="34" charset="0"/>
            </a:endParaRPr>
          </a:p>
          <a:p>
            <a:pPr eaLnBrk="0" hangingPunct="0">
              <a:lnSpc>
                <a:spcPct val="76000"/>
              </a:lnSpc>
              <a:buClr>
                <a:srgbClr val="004376"/>
              </a:buClr>
            </a:pPr>
            <a:endPar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endParaRPr>
          </a:p>
          <a:p>
            <a:pPr eaLnBrk="0" hangingPunct="0">
              <a:lnSpc>
                <a:spcPct val="76000"/>
              </a:lnSpc>
              <a:buClr>
                <a:srgbClr val="004376"/>
              </a:buClr>
            </a:pPr>
            <a:r>
              <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rPr>
              <a:t>für eure Aufmerksamkeit!</a:t>
            </a:r>
          </a:p>
          <a:p>
            <a:pPr eaLnBrk="0" hangingPunct="0">
              <a:lnSpc>
                <a:spcPct val="76000"/>
              </a:lnSpc>
              <a:buClr>
                <a:srgbClr val="004376"/>
              </a:buClr>
            </a:pPr>
            <a:endParaRPr lang="de-DE" sz="2800" b="1" kern="0" dirty="0" smtClean="0">
              <a:solidFill>
                <a:srgbClr val="004376"/>
              </a:solidFill>
              <a:effectLst>
                <a:outerShdw blurRad="38100" dist="38100" dir="2700000" algn="tl">
                  <a:srgbClr val="000000">
                    <a:alpha val="43137"/>
                  </a:srgbClr>
                </a:outerShdw>
              </a:effectLst>
              <a:latin typeface="Calibri" pitchFamily="34" charset="0"/>
              <a:ea typeface="+mj-ea"/>
            </a:endParaRPr>
          </a:p>
          <a:p>
            <a:pPr marL="0" marR="0" lvl="0" indent="0" algn="l" defTabSz="449263" rtl="0" eaLnBrk="0" fontAlgn="base" latinLnBrk="0" hangingPunct="0">
              <a:lnSpc>
                <a:spcPct val="76000"/>
              </a:lnSpc>
              <a:spcBef>
                <a:spcPct val="0"/>
              </a:spcBef>
              <a:spcAft>
                <a:spcPct val="0"/>
              </a:spcAft>
              <a:buClr>
                <a:srgbClr val="004376"/>
              </a:buClr>
              <a:buSzPct val="100000"/>
              <a:buFont typeface="Arial" charset="0"/>
              <a:buNone/>
              <a:tabLst/>
              <a:defRPr/>
            </a:pPr>
            <a:r>
              <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rPr>
              <a:t/>
            </a:r>
            <a:br>
              <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rPr>
            </a:br>
            <a:endParaRPr kumimoji="0" lang="de-DE" sz="2800" b="1" i="0" u="none" strike="noStrike" kern="0" cap="none" spc="0" normalizeH="0" baseline="0" noProof="0" dirty="0" smtClean="0">
              <a:ln>
                <a:noFill/>
              </a:ln>
              <a:solidFill>
                <a:srgbClr val="004376"/>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pic>
        <p:nvPicPr>
          <p:cNvPr id="5" name="Picture 2" descr="C:\Repos\hstsg_backup\Sonstiges\Vereinslogos\Made_in_Germany.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504" y="3861048"/>
            <a:ext cx="2942864" cy="2579910"/>
          </a:xfrm>
          <a:prstGeom prst="rect">
            <a:avLst/>
          </a:prstGeom>
          <a:noFill/>
        </p:spPr>
      </p:pic>
      <p:sp>
        <p:nvSpPr>
          <p:cNvPr id="7" name="Textfeld 6"/>
          <p:cNvSpPr txBox="1"/>
          <p:nvPr/>
        </p:nvSpPr>
        <p:spPr>
          <a:xfrm>
            <a:off x="3779912" y="5013176"/>
            <a:ext cx="4752528" cy="541046"/>
          </a:xfrm>
          <a:prstGeom prst="rect">
            <a:avLst/>
          </a:prstGeom>
          <a:noFill/>
        </p:spPr>
        <p:txBody>
          <a:bodyPr wrap="square" rtlCol="0">
            <a:spAutoFit/>
          </a:bodyPr>
          <a:lstStyle/>
          <a:p>
            <a:r>
              <a:rPr lang="de-DE" b="1" kern="0" dirty="0" smtClean="0">
                <a:solidFill>
                  <a:srgbClr val="004376"/>
                </a:solidFill>
                <a:effectLst>
                  <a:outerShdw blurRad="38100" dist="38100" dir="2700000" algn="tl">
                    <a:srgbClr val="000000">
                      <a:alpha val="43137"/>
                    </a:srgbClr>
                  </a:outerShdw>
                </a:effectLst>
                <a:latin typeface="Calibri" pitchFamily="34" charset="0"/>
              </a:rPr>
              <a:t>Fragen, Anmerkungen und Verbesserungen?</a:t>
            </a:r>
          </a:p>
          <a:p>
            <a:r>
              <a:rPr lang="de-DE" b="1" kern="0" dirty="0" smtClean="0">
                <a:solidFill>
                  <a:srgbClr val="004376"/>
                </a:solidFill>
                <a:effectLst>
                  <a:outerShdw blurRad="38100" dist="38100" dir="2700000" algn="tl">
                    <a:srgbClr val="000000">
                      <a:alpha val="43137"/>
                    </a:srgbClr>
                  </a:outerShdw>
                </a:effectLst>
                <a:latin typeface="Calibri" pitchFamily="34" charset="0"/>
              </a:rPr>
              <a:t>sk@steffen-kaufmann.com</a:t>
            </a:r>
            <a:endParaRPr lang="de-DE" dirty="0" smtClean="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Todo</a:t>
            </a:r>
            <a:r>
              <a:rPr lang="de-DE" dirty="0" smtClean="0"/>
              <a:t/>
            </a:r>
            <a:br>
              <a:rPr lang="de-DE" dirty="0" smtClean="0"/>
            </a:br>
            <a:endParaRPr lang="de-DE" dirty="0"/>
          </a:p>
        </p:txBody>
      </p:sp>
      <p:sp>
        <p:nvSpPr>
          <p:cNvPr id="3" name="Inhaltsplatzhalter 2"/>
          <p:cNvSpPr>
            <a:spLocks noGrp="1"/>
          </p:cNvSpPr>
          <p:nvPr>
            <p:ph idx="1"/>
          </p:nvPr>
        </p:nvSpPr>
        <p:spPr/>
        <p:txBody>
          <a:bodyPr/>
          <a:lstStyle/>
          <a:p>
            <a:r>
              <a:rPr lang="de-DE" dirty="0" smtClean="0">
                <a:solidFill>
                  <a:schemeClr val="tx1"/>
                </a:solidFill>
              </a:rPr>
              <a:t>Fotos </a:t>
            </a:r>
          </a:p>
          <a:p>
            <a:pPr lvl="1"/>
            <a:r>
              <a:rPr lang="de-DE" dirty="0" smtClean="0">
                <a:solidFill>
                  <a:schemeClr val="tx1"/>
                </a:solidFill>
              </a:rPr>
              <a:t>Schlauchführung mit Taucher</a:t>
            </a:r>
          </a:p>
          <a:p>
            <a:pPr lvl="1"/>
            <a:r>
              <a:rPr lang="de-DE" dirty="0" smtClean="0">
                <a:solidFill>
                  <a:schemeClr val="tx1"/>
                </a:solidFill>
              </a:rPr>
              <a:t>Spool mit Knoten</a:t>
            </a:r>
          </a:p>
          <a:p>
            <a:pPr lvl="1"/>
            <a:r>
              <a:rPr lang="de-DE" dirty="0" err="1" smtClean="0">
                <a:solidFill>
                  <a:schemeClr val="tx1"/>
                </a:solidFill>
              </a:rPr>
              <a:t>Bottom-Timer</a:t>
            </a:r>
            <a:r>
              <a:rPr lang="de-DE" dirty="0" smtClean="0">
                <a:solidFill>
                  <a:schemeClr val="tx1"/>
                </a:solidFill>
              </a:rPr>
              <a:t>, </a:t>
            </a:r>
          </a:p>
          <a:p>
            <a:pPr lvl="1"/>
            <a:r>
              <a:rPr lang="de-DE" dirty="0" smtClean="0">
                <a:solidFill>
                  <a:schemeClr val="tx1"/>
                </a:solidFill>
              </a:rPr>
              <a:t>Flaschen und Etikettierung</a:t>
            </a:r>
          </a:p>
          <a:p>
            <a:r>
              <a:rPr lang="de-DE" dirty="0" smtClean="0">
                <a:solidFill>
                  <a:schemeClr val="tx1"/>
                </a:solidFill>
              </a:rPr>
              <a:t>UW Bilder und Videos?</a:t>
            </a:r>
          </a:p>
          <a:p>
            <a:r>
              <a:rPr lang="de-DE" dirty="0" smtClean="0">
                <a:solidFill>
                  <a:schemeClr val="tx1"/>
                </a:solidFill>
              </a:rPr>
              <a:t>Alle Grafiken selbst zeichnen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Praktischer Teil</a:t>
            </a:r>
            <a:br>
              <a:rPr lang="de-DE" dirty="0" smtClean="0"/>
            </a:br>
            <a:endParaRPr lang="de-DE" dirty="0"/>
          </a:p>
        </p:txBody>
      </p:sp>
      <p:sp>
        <p:nvSpPr>
          <p:cNvPr id="3" name="Inhaltsplatzhalter 2"/>
          <p:cNvSpPr>
            <a:spLocks noGrp="1"/>
          </p:cNvSpPr>
          <p:nvPr>
            <p:ph idx="1"/>
          </p:nvPr>
        </p:nvSpPr>
        <p:spPr>
          <a:xfrm>
            <a:off x="457200" y="1124744"/>
            <a:ext cx="8147248" cy="5472608"/>
          </a:xfrm>
        </p:spPr>
        <p:txBody>
          <a:bodyPr/>
          <a:lstStyle/>
          <a:p>
            <a:r>
              <a:rPr lang="de-DE" sz="2100" dirty="0" smtClean="0"/>
              <a:t>4 Übungstauchgänge in horizontaler Lage mit mindestens 30 Minuten Dauer (bei mir mind. 60 min ;)).</a:t>
            </a:r>
          </a:p>
          <a:p>
            <a:pPr lvl="1"/>
            <a:r>
              <a:rPr lang="de-DE" sz="2100" b="0" dirty="0" smtClean="0"/>
              <a:t>Jeder Übungstauchgang beinhaltet die vollständige Planung, Vor- und Nachbriefung mit Bestimmung des AMV nach jedem TG.</a:t>
            </a:r>
          </a:p>
          <a:p>
            <a:r>
              <a:rPr lang="de-DE" sz="2100" dirty="0" smtClean="0"/>
              <a:t>Vier Übungsschwerpunkte:</a:t>
            </a:r>
          </a:p>
          <a:p>
            <a:pPr lvl="1"/>
            <a:r>
              <a:rPr lang="de-DE" sz="2100" b="0" dirty="0" smtClean="0"/>
              <a:t>Einführung in das teamorientierte Tauchen</a:t>
            </a:r>
          </a:p>
          <a:p>
            <a:pPr lvl="1"/>
            <a:r>
              <a:rPr lang="de-DE" sz="2100" b="0" dirty="0" smtClean="0"/>
              <a:t>Gasanalyse und Etikettierung der Gase, </a:t>
            </a:r>
            <a:r>
              <a:rPr lang="de-DE" sz="2100" b="0" dirty="0" err="1" smtClean="0"/>
              <a:t>Pre-Dive-Sequence</a:t>
            </a:r>
            <a:r>
              <a:rPr lang="de-DE" sz="2100" b="0" dirty="0" smtClean="0"/>
              <a:t> inkl. </a:t>
            </a:r>
            <a:r>
              <a:rPr lang="de-DE" sz="2100" b="0" dirty="0" err="1" smtClean="0"/>
              <a:t>Bubblecheck</a:t>
            </a:r>
            <a:r>
              <a:rPr lang="de-DE" sz="2100" b="0" dirty="0" smtClean="0"/>
              <a:t> sowie anschließend die Einhaltung der MOD/END und der Aufstiegsgeschwindigkeit (→ 21 m mit 10 m/min; 21 m → 6 m mit 6 m/min; 6m → 0m mit 1 m/min)</a:t>
            </a:r>
          </a:p>
          <a:p>
            <a:pPr lvl="1"/>
            <a:r>
              <a:rPr lang="de-DE" sz="2100" b="0" dirty="0" smtClean="0"/>
              <a:t>Ventilmanagement</a:t>
            </a:r>
          </a:p>
          <a:p>
            <a:pPr lvl="1"/>
            <a:r>
              <a:rPr lang="de-DE" sz="2100" b="0" dirty="0" smtClean="0"/>
              <a:t>Aufstiegsübungen mit simulierten Stopps und </a:t>
            </a:r>
            <a:r>
              <a:rPr lang="de-DE" sz="2100" b="0" dirty="0" err="1" smtClean="0"/>
              <a:t>Bojenmanagement</a:t>
            </a:r>
            <a:endParaRPr lang="de-DE" sz="2100" b="0" dirty="0" smtClean="0"/>
          </a:p>
          <a:p>
            <a:endParaRPr lang="de-DE" sz="2100" b="0" dirty="0" smtClean="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Standarddesign">
  <a:themeElements>
    <a:clrScheme name="Benutzerdefinier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70C0"/>
      </a:hlink>
      <a:folHlink>
        <a:srgbClr val="0070C0"/>
      </a:folHlink>
    </a:clrScheme>
    <a:fontScheme name="Standarddesign">
      <a:majorFont>
        <a:latin typeface="Arial"/>
        <a:ea typeface="Lucida Sans Unicode"/>
        <a:cs typeface="Lucida Sans Unicode"/>
      </a:majorFont>
      <a:minorFont>
        <a:latin typeface="Arial"/>
        <a:ea typeface="Lucida Sans Unicode"/>
        <a:cs typeface="Lucida Sans Unicod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3926</Words>
  <Application>Microsoft Office PowerPoint</Application>
  <PresentationFormat>Bildschirmpräsentation (4:3)</PresentationFormat>
  <Paragraphs>587</Paragraphs>
  <Slides>82</Slides>
  <Notes>16</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4</vt:i4>
      </vt:variant>
      <vt:variant>
        <vt:lpstr>Folientitel</vt:lpstr>
      </vt:variant>
      <vt:variant>
        <vt:i4>82</vt:i4>
      </vt:variant>
    </vt:vector>
  </HeadingPairs>
  <TitlesOfParts>
    <vt:vector size="94" baseType="lpstr">
      <vt:lpstr>Arial</vt:lpstr>
      <vt:lpstr>Arial Black</vt:lpstr>
      <vt:lpstr>Calibri</vt:lpstr>
      <vt:lpstr>Lucida Sans Unicode</vt:lpstr>
      <vt:lpstr>Times New Roman</vt:lpstr>
      <vt:lpstr>Verdana</vt:lpstr>
      <vt:lpstr>Wingdings</vt:lpstr>
      <vt:lpstr>Standarddesign</vt:lpstr>
      <vt:lpstr>Formel</vt:lpstr>
      <vt:lpstr>Equation</vt:lpstr>
      <vt:lpstr>CorelDRAW!</vt:lpstr>
      <vt:lpstr>Visio</vt:lpstr>
      <vt:lpstr>DTSA Triox</vt:lpstr>
      <vt:lpstr>Lizenz </vt:lpstr>
      <vt:lpstr>Inhalt </vt:lpstr>
      <vt:lpstr>Einführung und Motivation</vt:lpstr>
      <vt:lpstr>Ziele und Zielgruppe </vt:lpstr>
      <vt:lpstr>Einordnung des DTSA Triox </vt:lpstr>
      <vt:lpstr>Ziele nach Abschluss des Kurses </vt:lpstr>
      <vt:lpstr>Theoretischer Teil </vt:lpstr>
      <vt:lpstr>Praktischer Teil </vt:lpstr>
      <vt:lpstr>Vor- und Nachteile des Tauchens mit Triox </vt:lpstr>
      <vt:lpstr>Einordnung und Definition: Freizeittauchen </vt:lpstr>
      <vt:lpstr>Was ist ein Triox? </vt:lpstr>
      <vt:lpstr>Typische Eigenschaften von Helium </vt:lpstr>
      <vt:lpstr>Vergleich der Wärmeleitung typ. Gase im   Sporttauchbereich</vt:lpstr>
      <vt:lpstr>Anforderungen an Ausrüstung und Taucher</vt:lpstr>
      <vt:lpstr>Psychologie beim Tauchen?</vt:lpstr>
      <vt:lpstr>Einfluss der Psychologie bei   anspruchsvollen Tauchgängen</vt:lpstr>
      <vt:lpstr>„Awareness“ entwickeln </vt:lpstr>
      <vt:lpstr>Sichere Durchführung von Tauchgängen  mit Dekompressionspflicht</vt:lpstr>
      <vt:lpstr>Anforderungen an die Ausrüstung </vt:lpstr>
      <vt:lpstr>Balanced-Rig</vt:lpstr>
      <vt:lpstr>Trimm und Tarierung</vt:lpstr>
      <vt:lpstr>Benötigte und empfohlene Ausrüstung </vt:lpstr>
      <vt:lpstr>Benötigte und empfohlene Ausrüstung </vt:lpstr>
      <vt:lpstr>Sinnvolle Hilfsmittel für TG mit   Dekompressionspflicht</vt:lpstr>
      <vt:lpstr>Das Argon-Kit </vt:lpstr>
      <vt:lpstr>Konfiguration </vt:lpstr>
      <vt:lpstr>Ausrüstung (I) </vt:lpstr>
      <vt:lpstr>Ausrüstung (II) </vt:lpstr>
      <vt:lpstr>Die Beintaschen </vt:lpstr>
      <vt:lpstr>Atemregler </vt:lpstr>
      <vt:lpstr>Bojen / Surface Buoyancy Marker (SMB) </vt:lpstr>
      <vt:lpstr>Das Backplate </vt:lpstr>
      <vt:lpstr>Die Stage </vt:lpstr>
      <vt:lpstr>Tauchen und Fitness </vt:lpstr>
      <vt:lpstr>„Physik“ und Dekompression</vt:lpstr>
      <vt:lpstr>Berechnung der   Äquivalente Narkosetiefe (END)</vt:lpstr>
      <vt:lpstr>PowerPoint-Präsentation</vt:lpstr>
      <vt:lpstr>Berechnung der Maximalen Einsatztiefe   (MOD) auf Basis der Sauerstofftoxizität</vt:lpstr>
      <vt:lpstr>Dekompressionsstress </vt:lpstr>
      <vt:lpstr>Dekompressionsstress </vt:lpstr>
      <vt:lpstr>Vermeidung von Risikofaktoren </vt:lpstr>
      <vt:lpstr>Tauchgangsplanung</vt:lpstr>
      <vt:lpstr>Dekompressionsmodelle </vt:lpstr>
      <vt:lpstr>Dekompressionsherausvorderungen </vt:lpstr>
      <vt:lpstr>Beispielrechnung - Gasplanung </vt:lpstr>
      <vt:lpstr>Atemminutenvolumen (AMV) </vt:lpstr>
      <vt:lpstr>Beispielrechnung - 50 bar Reserve </vt:lpstr>
      <vt:lpstr>Tauchgangsplanung – Bestimmung des   Minimum Gas (Rock Bottom DIR)</vt:lpstr>
      <vt:lpstr>Beispielrechnung -   Minimum Gas (Rock Bottom DIR)</vt:lpstr>
      <vt:lpstr>Beispielrechnung -   Minimum Gas (Rock Bottom DIR)</vt:lpstr>
      <vt:lpstr>Tauchgangsplanung </vt:lpstr>
      <vt:lpstr>Tauchgangsplanung  Alternativen</vt:lpstr>
      <vt:lpstr>Der V-Planner </vt:lpstr>
      <vt:lpstr>V-Planner Konfiguration </vt:lpstr>
      <vt:lpstr>Runtime-Table </vt:lpstr>
      <vt:lpstr>Runtime-Table auf den Slades </vt:lpstr>
      <vt:lpstr>Tauchgangskontrollblatt Triox 1/2 </vt:lpstr>
      <vt:lpstr>Tauchgangskontrollblatt Triox 2/2 </vt:lpstr>
      <vt:lpstr>Beispielaufgaben: Tauchgangsberechnung </vt:lpstr>
      <vt:lpstr>Gaslogistik</vt:lpstr>
      <vt:lpstr>Gaslogistik - typischer Gase im Sporttauchen </vt:lpstr>
      <vt:lpstr>Gaslogistik – Herstellung von Tauchgasen </vt:lpstr>
      <vt:lpstr>Nitrox-Kompressor - Anwendung </vt:lpstr>
      <vt:lpstr>Nitroxkompressor - Anwendung </vt:lpstr>
      <vt:lpstr>Ziele und Verwendung von Boostern </vt:lpstr>
      <vt:lpstr>Beschriftung und Etikettierung von   Tauchflaschen</vt:lpstr>
      <vt:lpstr>Gasanalyse </vt:lpstr>
      <vt:lpstr>Genauigkeiten von Gasanalysen </vt:lpstr>
      <vt:lpstr>Wer darf Gase herstellen? </vt:lpstr>
      <vt:lpstr>PowerPoint-Präsentation</vt:lpstr>
      <vt:lpstr>Praxis</vt:lpstr>
      <vt:lpstr>Predive-Sequence </vt:lpstr>
      <vt:lpstr>Dekompressionsstopps</vt:lpstr>
      <vt:lpstr>Ventilmanagement </vt:lpstr>
      <vt:lpstr>Setzen der Boje </vt:lpstr>
      <vt:lpstr>Bubble-Check </vt:lpstr>
      <vt:lpstr>Defekte Instrumente  </vt:lpstr>
      <vt:lpstr>Kontrollfragen </vt:lpstr>
      <vt:lpstr>Wie geht es weiter? </vt:lpstr>
      <vt:lpstr>Vielen Dank! </vt:lpstr>
      <vt:lpstr>Todo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Triox-Foliensatz</dc:title>
  <dc:creator>Steffen Kaufmann</dc:creator>
  <cp:lastModifiedBy>Steffen Kaufmann</cp:lastModifiedBy>
  <cp:revision>175</cp:revision>
  <dcterms:modified xsi:type="dcterms:W3CDTF">2014-10-22T16:27:14Z</dcterms:modified>
</cp:coreProperties>
</file>